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5143500" cx="9144000"/>
  <p:notesSz cx="6858000" cy="9144000"/>
  <p:embeddedFontLst>
    <p:embeddedFont>
      <p:font typeface="Roboto"/>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Robo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Roboto-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italic.fntdata"/><Relationship Id="rId10" Type="http://schemas.openxmlformats.org/officeDocument/2006/relationships/slide" Target="slides/slide5.xml"/><Relationship Id="rId98"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66e8d44a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66e8d44a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3e11bf19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3e11bf19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66e8d44af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66e8d44af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66e8d44af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66e8d44af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66e8d44af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66e8d44af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66e8d44a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66e8d44a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66e8d44af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66e8d44af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66e8d44af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66e8d44af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66e8d44af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66e8d44af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66e8d44af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066e8d44af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066e8d44a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066e8d44a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066e8d44af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066e8d44af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66e8d44af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66e8d44af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66e8d44af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66e8d44af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66e8d44af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66e8d44af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66e8d44af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66e8d44af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68ad5fa2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68ad5fa2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66e8d44af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66e8d44af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highlight>
                  <a:schemeClr val="lt1"/>
                </a:highlight>
                <a:latin typeface="Roboto"/>
                <a:ea typeface="Roboto"/>
                <a:cs typeface="Roboto"/>
                <a:sym typeface="Roboto"/>
              </a:rPr>
              <a:t>npx babel —presets react ./src/examples/Example1.jsx —out-dir ./dist</a:t>
            </a:r>
            <a:endParaRPr>
              <a:solidFill>
                <a:schemeClr val="dk1"/>
              </a:solidFill>
              <a:highlight>
                <a:schemeClr val="lt1"/>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66e8d44af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066e8d44af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66e8d44af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66e8d44af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68ad5fa2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068ad5fa2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066e8d44a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066e8d44a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68ad5fa2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68ad5fa2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3</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68c6ad0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68c6ad0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3</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68ea734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68ea73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4</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068ea7343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068ea7343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68ea7343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068ea7343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068ea7343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068ea7343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5</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68ea7343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68ea734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68ea7343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68ea7343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68ea7343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68ea7343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68ea7343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068ea7343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3e11bf1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3e11bf1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68ea7343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068ea7343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068ea7343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068ea7343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68ea7343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68ea7343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068ea7343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068ea7343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068ea7343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068ea7343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068ea7343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068ea7343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6</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68ea7343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8ea7343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c9f9b90e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c9f9b90e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18</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c9f9b90e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c9f9b90e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68ea7343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068ea7343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066e8d44a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066e8d44a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c9f9b90e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c9f9b90e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20</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cc301151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0cc301151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20</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068ea7343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068ea7343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10</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068ea7343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068ea7343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68ea7343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8ea7343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68ea7343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8ea7343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0c9f9b90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0c9f9b90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11</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0c9f9b90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0c9f9b90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12</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0c9f9b90e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0c9f9b90e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12</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0c9f9b90e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0c9f9b90e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66e8d44a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66e8d44a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0c9f9b90e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0c9f9b90e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13</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0c9f9b90e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0c9f9b90e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068ea7343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068ea7343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15</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0c9f9b90e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0c9f9b90e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c9f9b90e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0c9f9b90e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0c9f9b90e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0c9f9b90e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c9f9b90e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0c9f9b90e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0c9f9b90e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0c9f9b90e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0c9f9b90e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0c9f9b90e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068ea7343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068ea7343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66e8d44a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66e8d44a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068ea7343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068ea7343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0c9f9b90e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0c9f9b90e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c9f9b90e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0c9f9b90e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19</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0c9f9b90e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0c9f9b90e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0c9f9b90e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0c9f9b90e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0c9f9b90e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0c9f9b90e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068ea7343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068ea7343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24</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0cc301151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0cc301151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24</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0cc301151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0cc301151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24</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0cc301151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0cc301151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66e8d44a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66e8d44a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068ea7343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068ea7343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0cc30115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0cc301151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22</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068ea7343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068ea7343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23</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0cc301151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0cc301151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23</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068ea7343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068ea7343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068ea7343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068ea7343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68ea7343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068ea7343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068ad5fa2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068ad5fa2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0cc301151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0cc301151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0cc301151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0cc301151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66e8d44af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066e8d44af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0cc301151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0cc301151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0cc301151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0cc301151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9.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3.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9.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8.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3.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6.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1.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5.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9.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90.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9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7.png"/><Relationship Id="rId4" Type="http://schemas.openxmlformats.org/officeDocument/2006/relationships/image" Target="../media/image92.png"/><Relationship Id="rId5"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6.png"/><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94.png"/><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github.com/Nodthar1107/React-Get-Started"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www.youtube.com/playlist?list=PLNkWIWHIRwME_Gv2vlWAR6TfeSXylYfw4" TargetMode="External"/><Relationship Id="rId4" Type="http://schemas.openxmlformats.org/officeDocument/2006/relationships/hyperlink" Target="https://www.youtube.com/playlist?list=PL9mlH9etz6DyxCwks1tdVzlYhSxrsrjJ4" TargetMode="External"/><Relationship Id="rId11" Type="http://schemas.openxmlformats.org/officeDocument/2006/relationships/hyperlink" Target="https://www.typescriptlang.org/docs/" TargetMode="External"/><Relationship Id="rId10" Type="http://schemas.openxmlformats.org/officeDocument/2006/relationships/hyperlink" Target="https://react.dev/learn" TargetMode="External"/><Relationship Id="rId12" Type="http://schemas.openxmlformats.org/officeDocument/2006/relationships/hyperlink" Target="https://reactrouter.com/en/main/start/tutorial" TargetMode="External"/><Relationship Id="rId9" Type="http://schemas.openxmlformats.org/officeDocument/2006/relationships/hyperlink" Target="https://www.youtube.com/@UlbiTV" TargetMode="External"/><Relationship Id="rId5" Type="http://schemas.openxmlformats.org/officeDocument/2006/relationships/hyperlink" Target="https://www.youtube.com/playlist?list=PLNkWIWHIRwMEm1FgiLjHqSky27x5rXvQa" TargetMode="External"/><Relationship Id="rId6" Type="http://schemas.openxmlformats.org/officeDocument/2006/relationships/hyperlink" Target="https://www.youtube.com/playlist?list=PLNkWIWHIRwMFQBDhZ6HfwO9NL09X3N3Gq" TargetMode="External"/><Relationship Id="rId7" Type="http://schemas.openxmlformats.org/officeDocument/2006/relationships/hyperlink" Target="https://www.youtube.com/playlist?list=PLiZoB8JBsdznY1XwBcBhHL9L7S_shPGVE" TargetMode="External"/><Relationship Id="rId8" Type="http://schemas.openxmlformats.org/officeDocument/2006/relationships/hyperlink" Target="https://www.youtube.com/@it-sin9k"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D0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659325"/>
            <a:ext cx="8520600" cy="113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React.</a:t>
            </a:r>
            <a:r>
              <a:rPr lang="ru"/>
              <a:t>js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651575" y="1407925"/>
            <a:ext cx="6474000" cy="30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Какие возможности давала технология:</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написание кода, работающего во всех браузерах;</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удобное манипулирование DOM;</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выполнение асинхронных запросов (AJAX);</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применение анимаций к элементам страницы;</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добавление обработчиков событий для элементов страницы.</a:t>
            </a:r>
            <a:endParaRPr sz="1800">
              <a:solidFill>
                <a:schemeClr val="dk1"/>
              </a:solidFill>
            </a:endParaRPr>
          </a:p>
        </p:txBody>
      </p:sp>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Развитие фронтенд-технологий. JQuery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5638000" y="1232988"/>
            <a:ext cx="3327900" cy="3150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ru">
                <a:solidFill>
                  <a:schemeClr val="dk1"/>
                </a:solidFill>
              </a:rPr>
              <a:t>Клиент</a:t>
            </a:r>
            <a:endParaRPr b="1">
              <a:solidFill>
                <a:schemeClr val="dk1"/>
              </a:solidFill>
            </a:endParaRPr>
          </a:p>
          <a:p>
            <a:pPr indent="-308610" lvl="0" marL="457200" rtl="0" algn="l">
              <a:spcBef>
                <a:spcPts val="1200"/>
              </a:spcBef>
              <a:spcAft>
                <a:spcPts val="0"/>
              </a:spcAft>
              <a:buClr>
                <a:schemeClr val="dk1"/>
              </a:buClr>
              <a:buSzPct val="100000"/>
              <a:buChar char="●"/>
            </a:pPr>
            <a:r>
              <a:rPr lang="ru">
                <a:solidFill>
                  <a:schemeClr val="dk1"/>
                </a:solidFill>
              </a:rPr>
              <a:t>отрисовывает HTML-страничку, переданную сервером;</a:t>
            </a:r>
            <a:endParaRPr>
              <a:solidFill>
                <a:schemeClr val="dk1"/>
              </a:solidFill>
            </a:endParaRPr>
          </a:p>
          <a:p>
            <a:pPr indent="-308610" lvl="0" marL="457200" rtl="0" algn="l">
              <a:spcBef>
                <a:spcPts val="0"/>
              </a:spcBef>
              <a:spcAft>
                <a:spcPts val="0"/>
              </a:spcAft>
              <a:buClr>
                <a:schemeClr val="dk1"/>
              </a:buClr>
              <a:buSzPct val="100000"/>
              <a:buChar char="●"/>
            </a:pPr>
            <a:r>
              <a:rPr lang="ru">
                <a:solidFill>
                  <a:schemeClr val="dk1"/>
                </a:solidFill>
              </a:rPr>
              <a:t>асинхронные запросы;</a:t>
            </a:r>
            <a:endParaRPr>
              <a:solidFill>
                <a:schemeClr val="dk1"/>
              </a:solidFill>
            </a:endParaRPr>
          </a:p>
          <a:p>
            <a:pPr indent="-308610" lvl="0" marL="457200" rtl="0" algn="l">
              <a:spcBef>
                <a:spcPts val="0"/>
              </a:spcBef>
              <a:spcAft>
                <a:spcPts val="0"/>
              </a:spcAft>
              <a:buClr>
                <a:schemeClr val="dk1"/>
              </a:buClr>
              <a:buSzPct val="100000"/>
              <a:buChar char="●"/>
            </a:pPr>
            <a:r>
              <a:rPr lang="ru">
                <a:solidFill>
                  <a:schemeClr val="dk1"/>
                </a:solidFill>
              </a:rPr>
              <a:t>манипуляция DOM;</a:t>
            </a:r>
            <a:endParaRPr>
              <a:solidFill>
                <a:schemeClr val="dk1"/>
              </a:solidFill>
            </a:endParaRPr>
          </a:p>
          <a:p>
            <a:pPr indent="-308610" lvl="0" marL="457200" rtl="0" algn="l">
              <a:spcBef>
                <a:spcPts val="0"/>
              </a:spcBef>
              <a:spcAft>
                <a:spcPts val="0"/>
              </a:spcAft>
              <a:buClr>
                <a:schemeClr val="dk1"/>
              </a:buClr>
              <a:buSzPct val="100000"/>
              <a:buChar char="●"/>
            </a:pPr>
            <a:r>
              <a:rPr lang="ru">
                <a:solidFill>
                  <a:schemeClr val="dk1"/>
                </a:solidFill>
              </a:rPr>
              <a:t>взаимодействие с сервисом посредством форм.</a:t>
            </a:r>
            <a:endParaRPr>
              <a:solidFill>
                <a:schemeClr val="dk1"/>
              </a:solidFill>
            </a:endParaRPr>
          </a:p>
          <a:p>
            <a:pPr indent="0" lvl="0" marL="0" rtl="0" algn="l">
              <a:spcBef>
                <a:spcPts val="1200"/>
              </a:spcBef>
              <a:spcAft>
                <a:spcPts val="0"/>
              </a:spcAft>
              <a:buNone/>
            </a:pPr>
            <a:r>
              <a:rPr b="1" lang="ru">
                <a:solidFill>
                  <a:schemeClr val="dk1"/>
                </a:solidFill>
              </a:rPr>
              <a:t>Сервер</a:t>
            </a:r>
            <a:endParaRPr b="1">
              <a:solidFill>
                <a:schemeClr val="dk1"/>
              </a:solidFill>
            </a:endParaRPr>
          </a:p>
          <a:p>
            <a:pPr indent="-308610" lvl="0" marL="457200" rtl="0" algn="l">
              <a:spcBef>
                <a:spcPts val="1200"/>
              </a:spcBef>
              <a:spcAft>
                <a:spcPts val="0"/>
              </a:spcAft>
              <a:buClr>
                <a:schemeClr val="dk1"/>
              </a:buClr>
              <a:buSzPct val="100000"/>
              <a:buChar char="●"/>
            </a:pPr>
            <a:r>
              <a:rPr lang="ru">
                <a:solidFill>
                  <a:schemeClr val="dk1"/>
                </a:solidFill>
              </a:rPr>
              <a:t>генерация динамических страниц;</a:t>
            </a:r>
            <a:endParaRPr>
              <a:solidFill>
                <a:schemeClr val="dk1"/>
              </a:solidFill>
            </a:endParaRPr>
          </a:p>
          <a:p>
            <a:pPr indent="-308610" lvl="0" marL="457200" rtl="0" algn="l">
              <a:spcBef>
                <a:spcPts val="0"/>
              </a:spcBef>
              <a:spcAft>
                <a:spcPts val="0"/>
              </a:spcAft>
              <a:buClr>
                <a:schemeClr val="dk1"/>
              </a:buClr>
              <a:buSzPct val="100000"/>
              <a:buChar char="●"/>
            </a:pPr>
            <a:r>
              <a:rPr lang="ru">
                <a:solidFill>
                  <a:schemeClr val="dk1"/>
                </a:solidFill>
              </a:rPr>
              <a:t>обработка пользовательских запросов;</a:t>
            </a:r>
            <a:endParaRPr>
              <a:solidFill>
                <a:schemeClr val="dk1"/>
              </a:solidFill>
            </a:endParaRPr>
          </a:p>
          <a:p>
            <a:pPr indent="-308610" lvl="0" marL="457200" rtl="0" algn="l">
              <a:spcBef>
                <a:spcPts val="0"/>
              </a:spcBef>
              <a:spcAft>
                <a:spcPts val="0"/>
              </a:spcAft>
              <a:buClr>
                <a:schemeClr val="dk1"/>
              </a:buClr>
              <a:buSzPct val="100000"/>
              <a:buChar char="●"/>
            </a:pPr>
            <a:r>
              <a:rPr lang="ru">
                <a:solidFill>
                  <a:schemeClr val="dk1"/>
                </a:solidFill>
              </a:rPr>
              <a:t>взаимодействие с хранилищем данных.</a:t>
            </a:r>
            <a:endParaRPr>
              <a:solidFill>
                <a:schemeClr val="dk1"/>
              </a:solidFill>
            </a:endParaRPr>
          </a:p>
        </p:txBody>
      </p:sp>
      <p:pic>
        <p:nvPicPr>
          <p:cNvPr id="125" name="Google Shape;125;p23"/>
          <p:cNvPicPr preferRelativeResize="0"/>
          <p:nvPr/>
        </p:nvPicPr>
        <p:blipFill>
          <a:blip r:embed="rId3">
            <a:alphaModFix/>
          </a:blip>
          <a:stretch>
            <a:fillRect/>
          </a:stretch>
        </p:blipFill>
        <p:spPr>
          <a:xfrm>
            <a:off x="311700" y="1484413"/>
            <a:ext cx="5080300" cy="2647175"/>
          </a:xfrm>
          <a:prstGeom prst="rect">
            <a:avLst/>
          </a:prstGeom>
          <a:noFill/>
          <a:ln>
            <a:noFill/>
          </a:ln>
        </p:spPr>
      </p:pic>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Структура классического веб-приложения Второго этапа</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607325" y="1494875"/>
            <a:ext cx="7573200" cy="315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a:solidFill>
                  <a:schemeClr val="dk1"/>
                </a:solidFill>
              </a:rPr>
              <a:t>Недостатки:</a:t>
            </a:r>
            <a:endParaRPr b="1">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большая нагрузка на сервер;</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низкая отзывчивость приложения;</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долгий период ожидания ответа и перезагрузка страницы;</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лишний трафик в сети.</a:t>
            </a:r>
            <a:endParaRPr>
              <a:solidFill>
                <a:schemeClr val="dk1"/>
              </a:solidFill>
            </a:endParaRPr>
          </a:p>
        </p:txBody>
      </p:sp>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Структура классического веб-приложения Второго этапа</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9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Предпосылки к появлению современных фронтенд-фреймворков</a:t>
            </a:r>
            <a:endParaRPr/>
          </a:p>
        </p:txBody>
      </p:sp>
      <p:sp>
        <p:nvSpPr>
          <p:cNvPr id="138" name="Google Shape;138;p25"/>
          <p:cNvSpPr txBox="1"/>
          <p:nvPr/>
        </p:nvSpPr>
        <p:spPr>
          <a:xfrm>
            <a:off x="641100" y="1701225"/>
            <a:ext cx="8307000" cy="22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Сложность разработки приложений с использованием JQuery</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логика приложения разбросана по файлу в виде обработчиков;</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появление состояния у приложения и сложности манипулирования над ним;</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прямое манипулирование DOM-деревом;</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невозможность переиспользования фрагментов кода.</a:t>
            </a:r>
            <a:endParaRPr sz="1800">
              <a:solidFill>
                <a:schemeClr val="dk1"/>
              </a:solidFill>
            </a:endParaRPr>
          </a:p>
        </p:txBody>
      </p:sp>
      <p:sp>
        <p:nvSpPr>
          <p:cNvPr id="139" name="Google Shape;139;p25"/>
          <p:cNvSpPr txBox="1"/>
          <p:nvPr/>
        </p:nvSpPr>
        <p:spPr>
          <a:xfrm>
            <a:off x="641100" y="4079175"/>
            <a:ext cx="8139600" cy="7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Кроме того, отрисовкой пользовательского интерфейса может заниматься клиентское приложение!</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Современные веб-фреймворки и их концепции</a:t>
            </a:r>
            <a:endParaRPr/>
          </a:p>
        </p:txBody>
      </p:sp>
      <p:pic>
        <p:nvPicPr>
          <p:cNvPr id="145" name="Google Shape;145;p26"/>
          <p:cNvPicPr preferRelativeResize="0"/>
          <p:nvPr/>
        </p:nvPicPr>
        <p:blipFill>
          <a:blip r:embed="rId3">
            <a:alphaModFix/>
          </a:blip>
          <a:stretch>
            <a:fillRect/>
          </a:stretch>
        </p:blipFill>
        <p:spPr>
          <a:xfrm>
            <a:off x="431601" y="1072625"/>
            <a:ext cx="1992550" cy="1407751"/>
          </a:xfrm>
          <a:prstGeom prst="rect">
            <a:avLst/>
          </a:prstGeom>
          <a:noFill/>
          <a:ln>
            <a:noFill/>
          </a:ln>
        </p:spPr>
      </p:pic>
      <p:pic>
        <p:nvPicPr>
          <p:cNvPr id="146" name="Google Shape;146;p26"/>
          <p:cNvPicPr preferRelativeResize="0"/>
          <p:nvPr/>
        </p:nvPicPr>
        <p:blipFill>
          <a:blip r:embed="rId4">
            <a:alphaModFix/>
          </a:blip>
          <a:stretch>
            <a:fillRect/>
          </a:stretch>
        </p:blipFill>
        <p:spPr>
          <a:xfrm>
            <a:off x="706876" y="2404175"/>
            <a:ext cx="1442000" cy="1407750"/>
          </a:xfrm>
          <a:prstGeom prst="rect">
            <a:avLst/>
          </a:prstGeom>
          <a:noFill/>
          <a:ln>
            <a:noFill/>
          </a:ln>
        </p:spPr>
      </p:pic>
      <p:pic>
        <p:nvPicPr>
          <p:cNvPr id="147" name="Google Shape;147;p26"/>
          <p:cNvPicPr preferRelativeResize="0"/>
          <p:nvPr/>
        </p:nvPicPr>
        <p:blipFill>
          <a:blip r:embed="rId5">
            <a:alphaModFix/>
          </a:blip>
          <a:stretch>
            <a:fillRect/>
          </a:stretch>
        </p:blipFill>
        <p:spPr>
          <a:xfrm>
            <a:off x="788336" y="3838250"/>
            <a:ext cx="1279075" cy="1194750"/>
          </a:xfrm>
          <a:prstGeom prst="rect">
            <a:avLst/>
          </a:prstGeom>
          <a:noFill/>
          <a:ln>
            <a:noFill/>
          </a:ln>
        </p:spPr>
      </p:pic>
      <p:sp>
        <p:nvSpPr>
          <p:cNvPr id="148" name="Google Shape;148;p26"/>
          <p:cNvSpPr txBox="1"/>
          <p:nvPr/>
        </p:nvSpPr>
        <p:spPr>
          <a:xfrm>
            <a:off x="2631450" y="1198400"/>
            <a:ext cx="6117900" cy="3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Компонентный подход</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любое приложение разбивается на независимые переиспользуемые кусочки (компоненты);</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компоненты объединяются в иерархии, образуя более сложные элементы интерфейса;</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приложение в определенный момент времени представляет собой некоторое состояние;</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взаимодействие с пользователем приводит изменяет состояние;</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компонент реагирует на изменение состояния и обновляет пользовательский интерфейс.</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Структура классического веб-приложения Третьего этапа. SPA</a:t>
            </a:r>
            <a:endParaRPr/>
          </a:p>
          <a:p>
            <a:pPr indent="0" lvl="0" marL="0" rtl="0" algn="l">
              <a:spcBef>
                <a:spcPts val="0"/>
              </a:spcBef>
              <a:spcAft>
                <a:spcPts val="0"/>
              </a:spcAft>
              <a:buNone/>
            </a:pPr>
            <a:r>
              <a:t/>
            </a:r>
            <a:endParaRPr/>
          </a:p>
        </p:txBody>
      </p:sp>
      <p:pic>
        <p:nvPicPr>
          <p:cNvPr id="154" name="Google Shape;154;p27"/>
          <p:cNvPicPr preferRelativeResize="0"/>
          <p:nvPr/>
        </p:nvPicPr>
        <p:blipFill>
          <a:blip r:embed="rId3">
            <a:alphaModFix/>
          </a:blip>
          <a:stretch>
            <a:fillRect/>
          </a:stretch>
        </p:blipFill>
        <p:spPr>
          <a:xfrm>
            <a:off x="230450" y="1528800"/>
            <a:ext cx="5238750" cy="2857500"/>
          </a:xfrm>
          <a:prstGeom prst="rect">
            <a:avLst/>
          </a:prstGeom>
          <a:noFill/>
          <a:ln>
            <a:noFill/>
          </a:ln>
        </p:spPr>
      </p:pic>
      <p:sp>
        <p:nvSpPr>
          <p:cNvPr id="155" name="Google Shape;155;p27"/>
          <p:cNvSpPr txBox="1"/>
          <p:nvPr>
            <p:ph idx="1" type="body"/>
          </p:nvPr>
        </p:nvSpPr>
        <p:spPr>
          <a:xfrm>
            <a:off x="5606575" y="1528788"/>
            <a:ext cx="3327900" cy="3150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ru">
                <a:solidFill>
                  <a:schemeClr val="dk1"/>
                </a:solidFill>
              </a:rPr>
              <a:t>Клиент</a:t>
            </a:r>
            <a:endParaRPr b="1">
              <a:solidFill>
                <a:schemeClr val="dk1"/>
              </a:solidFill>
            </a:endParaRPr>
          </a:p>
          <a:p>
            <a:pPr indent="-317182" lvl="0" marL="457200" rtl="0" algn="l">
              <a:spcBef>
                <a:spcPts val="1200"/>
              </a:spcBef>
              <a:spcAft>
                <a:spcPts val="0"/>
              </a:spcAft>
              <a:buClr>
                <a:schemeClr val="dk1"/>
              </a:buClr>
              <a:buSzPct val="100000"/>
              <a:buChar char="●"/>
            </a:pPr>
            <a:r>
              <a:rPr lang="ru">
                <a:solidFill>
                  <a:schemeClr val="dk1"/>
                </a:solidFill>
              </a:rPr>
              <a:t>хранение статических файлов;</a:t>
            </a:r>
            <a:endParaRPr>
              <a:solidFill>
                <a:schemeClr val="dk1"/>
              </a:solidFill>
            </a:endParaRPr>
          </a:p>
          <a:p>
            <a:pPr indent="-317182" lvl="0" marL="457200" rtl="0" algn="l">
              <a:spcBef>
                <a:spcPts val="0"/>
              </a:spcBef>
              <a:spcAft>
                <a:spcPts val="0"/>
              </a:spcAft>
              <a:buClr>
                <a:schemeClr val="dk1"/>
              </a:buClr>
              <a:buSzPct val="100000"/>
              <a:buChar char="●"/>
            </a:pPr>
            <a:r>
              <a:rPr lang="ru">
                <a:solidFill>
                  <a:schemeClr val="dk1"/>
                </a:solidFill>
              </a:rPr>
              <a:t>отрисовка пользовательского интерфейса;</a:t>
            </a:r>
            <a:endParaRPr>
              <a:solidFill>
                <a:schemeClr val="dk1"/>
              </a:solidFill>
            </a:endParaRPr>
          </a:p>
          <a:p>
            <a:pPr indent="-317182" lvl="0" marL="457200" rtl="0" algn="l">
              <a:spcBef>
                <a:spcPts val="0"/>
              </a:spcBef>
              <a:spcAft>
                <a:spcPts val="0"/>
              </a:spcAft>
              <a:buClr>
                <a:schemeClr val="dk1"/>
              </a:buClr>
              <a:buSzPct val="100000"/>
              <a:buChar char="●"/>
            </a:pPr>
            <a:r>
              <a:rPr lang="ru">
                <a:solidFill>
                  <a:schemeClr val="dk1"/>
                </a:solidFill>
              </a:rPr>
              <a:t>отправка асинхронных запросов;</a:t>
            </a:r>
            <a:endParaRPr>
              <a:solidFill>
                <a:schemeClr val="dk1"/>
              </a:solidFill>
            </a:endParaRPr>
          </a:p>
          <a:p>
            <a:pPr indent="-317182" lvl="0" marL="457200" rtl="0" algn="l">
              <a:spcBef>
                <a:spcPts val="0"/>
              </a:spcBef>
              <a:spcAft>
                <a:spcPts val="0"/>
              </a:spcAft>
              <a:buClr>
                <a:schemeClr val="dk1"/>
              </a:buClr>
              <a:buSzPct val="100000"/>
              <a:buChar char="●"/>
            </a:pPr>
            <a:r>
              <a:rPr lang="ru">
                <a:solidFill>
                  <a:schemeClr val="dk1"/>
                </a:solidFill>
              </a:rPr>
              <a:t>обновление пользовательского интерфейса</a:t>
            </a:r>
            <a:endParaRPr>
              <a:solidFill>
                <a:schemeClr val="dk1"/>
              </a:solidFill>
            </a:endParaRPr>
          </a:p>
          <a:p>
            <a:pPr indent="0" lvl="0" marL="0" rtl="0" algn="l">
              <a:spcBef>
                <a:spcPts val="1200"/>
              </a:spcBef>
              <a:spcAft>
                <a:spcPts val="0"/>
              </a:spcAft>
              <a:buNone/>
            </a:pPr>
            <a:r>
              <a:rPr b="1" lang="ru">
                <a:solidFill>
                  <a:schemeClr val="dk1"/>
                </a:solidFill>
              </a:rPr>
              <a:t>Сервер</a:t>
            </a:r>
            <a:endParaRPr b="1">
              <a:solidFill>
                <a:schemeClr val="dk1"/>
              </a:solidFill>
            </a:endParaRPr>
          </a:p>
          <a:p>
            <a:pPr indent="-317182" lvl="0" marL="457200" rtl="0" algn="l">
              <a:spcBef>
                <a:spcPts val="1200"/>
              </a:spcBef>
              <a:spcAft>
                <a:spcPts val="0"/>
              </a:spcAft>
              <a:buClr>
                <a:schemeClr val="dk1"/>
              </a:buClr>
              <a:buSzPct val="100000"/>
              <a:buChar char="●"/>
            </a:pPr>
            <a:r>
              <a:rPr lang="ru">
                <a:solidFill>
                  <a:schemeClr val="dk1"/>
                </a:solidFill>
              </a:rPr>
              <a:t>обработка клиентских запросов;</a:t>
            </a:r>
            <a:endParaRPr>
              <a:solidFill>
                <a:schemeClr val="dk1"/>
              </a:solidFill>
            </a:endParaRPr>
          </a:p>
          <a:p>
            <a:pPr indent="-317182" lvl="0" marL="457200" rtl="0" algn="l">
              <a:spcBef>
                <a:spcPts val="0"/>
              </a:spcBef>
              <a:spcAft>
                <a:spcPts val="0"/>
              </a:spcAft>
              <a:buClr>
                <a:schemeClr val="dk1"/>
              </a:buClr>
              <a:buSzPct val="100000"/>
              <a:buChar char="●"/>
            </a:pPr>
            <a:r>
              <a:rPr lang="ru">
                <a:solidFill>
                  <a:schemeClr val="dk1"/>
                </a:solidFill>
              </a:rPr>
              <a:t>взаимодействие с хранилищем данных.</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D00"/>
        </a:solidFill>
      </p:bgPr>
    </p:bg>
    <p:spTree>
      <p:nvGrpSpPr>
        <p:cNvPr id="159" name="Shape 159"/>
        <p:cNvGrpSpPr/>
        <p:nvPr/>
      </p:nvGrpSpPr>
      <p:grpSpPr>
        <a:xfrm>
          <a:off x="0" y="0"/>
          <a:ext cx="0" cy="0"/>
          <a:chOff x="0" y="0"/>
          <a:chExt cx="0" cy="0"/>
        </a:xfrm>
      </p:grpSpPr>
      <p:sp>
        <p:nvSpPr>
          <p:cNvPr id="160" name="Google Shape;160;p28"/>
          <p:cNvSpPr txBox="1"/>
          <p:nvPr>
            <p:ph type="ctrTitle"/>
          </p:nvPr>
        </p:nvSpPr>
        <p:spPr>
          <a:xfrm>
            <a:off x="311700" y="2162150"/>
            <a:ext cx="8520600" cy="63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sz="2800"/>
              <a:t>Знакомство с библиотекой React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Назначение библиотеки React</a:t>
            </a:r>
            <a:endParaRPr/>
          </a:p>
        </p:txBody>
      </p:sp>
      <p:sp>
        <p:nvSpPr>
          <p:cNvPr id="166" name="Google Shape;166;p29"/>
          <p:cNvSpPr txBox="1"/>
          <p:nvPr/>
        </p:nvSpPr>
        <p:spPr>
          <a:xfrm>
            <a:off x="504925" y="1403750"/>
            <a:ext cx="8034600" cy="29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Что мне как разработчику дает React?</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движок рендеринга пользовательского интерфейса;</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декларативный подход описания компонент и формирования связей между ними;</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близкий к HTML синтаксис;</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инструменты для работы с состоянием приложения;</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различные подходы к написанию компонент (классовые и функциональные);</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виртуальный DOM (Virtual Dom).</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Пример React компонента</a:t>
            </a:r>
            <a:endParaRPr/>
          </a:p>
        </p:txBody>
      </p:sp>
      <p:sp>
        <p:nvSpPr>
          <p:cNvPr id="172" name="Google Shape;172;p30"/>
          <p:cNvSpPr txBox="1"/>
          <p:nvPr/>
        </p:nvSpPr>
        <p:spPr>
          <a:xfrm>
            <a:off x="473500" y="1382800"/>
            <a:ext cx="8034600" cy="31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000">
                <a:solidFill>
                  <a:schemeClr val="dk1"/>
                </a:solidFill>
                <a:latin typeface="Courier New"/>
                <a:ea typeface="Courier New"/>
                <a:cs typeface="Courier New"/>
                <a:sym typeface="Courier New"/>
              </a:rPr>
              <a:t>class HelloMessage extends React.Component {</a:t>
            </a:r>
            <a:endParaRPr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2000">
                <a:solidFill>
                  <a:schemeClr val="dk1"/>
                </a:solidFill>
                <a:latin typeface="Courier New"/>
                <a:ea typeface="Courier New"/>
                <a:cs typeface="Courier New"/>
                <a:sym typeface="Courier New"/>
              </a:rPr>
              <a:t>  render() {</a:t>
            </a:r>
            <a:endParaRPr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2000">
                <a:solidFill>
                  <a:schemeClr val="dk1"/>
                </a:solidFill>
                <a:latin typeface="Courier New"/>
                <a:ea typeface="Courier New"/>
                <a:cs typeface="Courier New"/>
                <a:sym typeface="Courier New"/>
              </a:rPr>
              <a:t>    return (</a:t>
            </a:r>
            <a:endParaRPr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2000">
                <a:solidFill>
                  <a:schemeClr val="dk1"/>
                </a:solidFill>
                <a:latin typeface="Courier New"/>
                <a:ea typeface="Courier New"/>
                <a:cs typeface="Courier New"/>
                <a:sym typeface="Courier New"/>
              </a:rPr>
              <a:t>      &lt;div&gt;</a:t>
            </a:r>
            <a:endParaRPr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2000">
                <a:solidFill>
                  <a:schemeClr val="dk1"/>
                </a:solidFill>
                <a:latin typeface="Courier New"/>
                <a:ea typeface="Courier New"/>
                <a:cs typeface="Courier New"/>
                <a:sym typeface="Courier New"/>
              </a:rPr>
              <a:t>        Привет, {this.props.name}</a:t>
            </a:r>
            <a:endParaRPr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2000">
                <a:solidFill>
                  <a:schemeClr val="dk1"/>
                </a:solidFill>
                <a:latin typeface="Courier New"/>
                <a:ea typeface="Courier New"/>
                <a:cs typeface="Courier New"/>
                <a:sym typeface="Courier New"/>
              </a:rPr>
              <a:t>      &lt;/div&gt;</a:t>
            </a:r>
            <a:endParaRPr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ru" sz="2000">
                <a:solidFill>
                  <a:schemeClr val="dk1"/>
                </a:solidFill>
                <a:latin typeface="Courier New"/>
                <a:ea typeface="Courier New"/>
                <a:cs typeface="Courier New"/>
                <a:sym typeface="Courier New"/>
              </a:rPr>
              <a:t>  }</a:t>
            </a:r>
            <a:endParaRPr sz="20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lang="ru"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Virtual DOM</a:t>
            </a:r>
            <a:endParaRPr/>
          </a:p>
        </p:txBody>
      </p:sp>
      <p:pic>
        <p:nvPicPr>
          <p:cNvPr id="178" name="Google Shape;178;p31"/>
          <p:cNvPicPr preferRelativeResize="0"/>
          <p:nvPr/>
        </p:nvPicPr>
        <p:blipFill>
          <a:blip r:embed="rId3">
            <a:alphaModFix/>
          </a:blip>
          <a:stretch>
            <a:fillRect/>
          </a:stretch>
        </p:blipFill>
        <p:spPr>
          <a:xfrm>
            <a:off x="1628138" y="1141200"/>
            <a:ext cx="5887724" cy="37660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D00"/>
        </a:solidFill>
      </p:bgPr>
    </p:bg>
    <p:spTree>
      <p:nvGrpSpPr>
        <p:cNvPr id="58" name="Shape 58"/>
        <p:cNvGrpSpPr/>
        <p:nvPr/>
      </p:nvGrpSpPr>
      <p:grpSpPr>
        <a:xfrm>
          <a:off x="0" y="0"/>
          <a:ext cx="0" cy="0"/>
          <a:chOff x="0" y="0"/>
          <a:chExt cx="0" cy="0"/>
        </a:xfrm>
      </p:grpSpPr>
      <p:sp>
        <p:nvSpPr>
          <p:cNvPr id="59" name="Google Shape;59;p14"/>
          <p:cNvSpPr txBox="1"/>
          <p:nvPr>
            <p:ph type="ctrTitle"/>
          </p:nvPr>
        </p:nvSpPr>
        <p:spPr>
          <a:xfrm>
            <a:off x="311700" y="2162150"/>
            <a:ext cx="8520600" cy="635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sz="2800"/>
              <a:t>Развитие фронтенд-технологий</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D00"/>
        </a:solidFill>
      </p:bgPr>
    </p:bg>
    <p:spTree>
      <p:nvGrpSpPr>
        <p:cNvPr id="182" name="Shape 182"/>
        <p:cNvGrpSpPr/>
        <p:nvPr/>
      </p:nvGrpSpPr>
      <p:grpSpPr>
        <a:xfrm>
          <a:off x="0" y="0"/>
          <a:ext cx="0" cy="0"/>
          <a:chOff x="0" y="0"/>
          <a:chExt cx="0" cy="0"/>
        </a:xfrm>
      </p:grpSpPr>
      <p:sp>
        <p:nvSpPr>
          <p:cNvPr id="183" name="Google Shape;183;p32"/>
          <p:cNvSpPr txBox="1"/>
          <p:nvPr>
            <p:ph type="ctrTitle"/>
          </p:nvPr>
        </p:nvSpPr>
        <p:spPr>
          <a:xfrm>
            <a:off x="311700" y="2162150"/>
            <a:ext cx="8520600" cy="63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sz="2800"/>
              <a:t>API библиотеки React.js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Структура базового проекта</a:t>
            </a:r>
            <a:endParaRPr/>
          </a:p>
        </p:txBody>
      </p:sp>
      <p:pic>
        <p:nvPicPr>
          <p:cNvPr id="189" name="Google Shape;189;p33"/>
          <p:cNvPicPr preferRelativeResize="0"/>
          <p:nvPr/>
        </p:nvPicPr>
        <p:blipFill>
          <a:blip r:embed="rId3">
            <a:alphaModFix/>
          </a:blip>
          <a:stretch>
            <a:fillRect/>
          </a:stretch>
        </p:blipFill>
        <p:spPr>
          <a:xfrm>
            <a:off x="2933700" y="1361200"/>
            <a:ext cx="3276600" cy="309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Структура базового проекта</a:t>
            </a:r>
            <a:endParaRPr/>
          </a:p>
        </p:txBody>
      </p:sp>
      <p:pic>
        <p:nvPicPr>
          <p:cNvPr id="195" name="Google Shape;195;p34"/>
          <p:cNvPicPr preferRelativeResize="0"/>
          <p:nvPr/>
        </p:nvPicPr>
        <p:blipFill rotWithShape="1">
          <a:blip r:embed="rId3">
            <a:alphaModFix/>
          </a:blip>
          <a:srcRect b="0" l="0" r="53392" t="0"/>
          <a:stretch/>
        </p:blipFill>
        <p:spPr>
          <a:xfrm>
            <a:off x="492600" y="1515450"/>
            <a:ext cx="2693589" cy="1514475"/>
          </a:xfrm>
          <a:prstGeom prst="rect">
            <a:avLst/>
          </a:prstGeom>
          <a:noFill/>
          <a:ln>
            <a:noFill/>
          </a:ln>
        </p:spPr>
      </p:pic>
      <p:pic>
        <p:nvPicPr>
          <p:cNvPr id="196" name="Google Shape;196;p34"/>
          <p:cNvPicPr preferRelativeResize="0"/>
          <p:nvPr/>
        </p:nvPicPr>
        <p:blipFill rotWithShape="1">
          <a:blip r:embed="rId4">
            <a:alphaModFix/>
          </a:blip>
          <a:srcRect b="0" l="0" r="22384" t="0"/>
          <a:stretch/>
        </p:blipFill>
        <p:spPr>
          <a:xfrm>
            <a:off x="5995800" y="1534325"/>
            <a:ext cx="2693600" cy="1389911"/>
          </a:xfrm>
          <a:prstGeom prst="rect">
            <a:avLst/>
          </a:prstGeom>
          <a:noFill/>
          <a:ln>
            <a:noFill/>
          </a:ln>
        </p:spPr>
      </p:pic>
      <p:sp>
        <p:nvSpPr>
          <p:cNvPr id="197" name="Google Shape;197;p34"/>
          <p:cNvSpPr txBox="1"/>
          <p:nvPr/>
        </p:nvSpPr>
        <p:spPr>
          <a:xfrm>
            <a:off x="492600" y="1072625"/>
            <a:ext cx="133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1"/>
                </a:solidFill>
              </a:rPr>
              <a:t>index.html</a:t>
            </a:r>
            <a:endParaRPr sz="1800">
              <a:solidFill>
                <a:schemeClr val="dk1"/>
              </a:solidFill>
            </a:endParaRPr>
          </a:p>
        </p:txBody>
      </p:sp>
      <p:sp>
        <p:nvSpPr>
          <p:cNvPr id="198" name="Google Shape;198;p34"/>
          <p:cNvSpPr txBox="1"/>
          <p:nvPr/>
        </p:nvSpPr>
        <p:spPr>
          <a:xfrm>
            <a:off x="5995800" y="1053750"/>
            <a:ext cx="133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1"/>
                </a:solidFill>
              </a:rPr>
              <a:t>App.js</a:t>
            </a:r>
            <a:endParaRPr sz="1800">
              <a:solidFill>
                <a:schemeClr val="dk1"/>
              </a:solidFill>
            </a:endParaRPr>
          </a:p>
        </p:txBody>
      </p:sp>
      <p:pic>
        <p:nvPicPr>
          <p:cNvPr id="199" name="Google Shape;199;p34"/>
          <p:cNvPicPr preferRelativeResize="0"/>
          <p:nvPr/>
        </p:nvPicPr>
        <p:blipFill>
          <a:blip r:embed="rId5">
            <a:alphaModFix/>
          </a:blip>
          <a:stretch>
            <a:fillRect/>
          </a:stretch>
        </p:blipFill>
        <p:spPr>
          <a:xfrm>
            <a:off x="2176300" y="3190725"/>
            <a:ext cx="4635382" cy="1789900"/>
          </a:xfrm>
          <a:prstGeom prst="rect">
            <a:avLst/>
          </a:prstGeom>
          <a:noFill/>
          <a:ln>
            <a:noFill/>
          </a:ln>
        </p:spPr>
      </p:pic>
      <p:sp>
        <p:nvSpPr>
          <p:cNvPr id="200" name="Google Shape;200;p34"/>
          <p:cNvSpPr txBox="1"/>
          <p:nvPr/>
        </p:nvSpPr>
        <p:spPr>
          <a:xfrm>
            <a:off x="3490450" y="2612600"/>
            <a:ext cx="2169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index.js</a:t>
            </a: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Результат в браузере</a:t>
            </a:r>
            <a:endParaRPr/>
          </a:p>
        </p:txBody>
      </p:sp>
      <p:pic>
        <p:nvPicPr>
          <p:cNvPr id="206" name="Google Shape;206;p35"/>
          <p:cNvPicPr preferRelativeResize="0"/>
          <p:nvPr/>
        </p:nvPicPr>
        <p:blipFill>
          <a:blip r:embed="rId3">
            <a:alphaModFix/>
          </a:blip>
          <a:stretch>
            <a:fillRect/>
          </a:stretch>
        </p:blipFill>
        <p:spPr>
          <a:xfrm>
            <a:off x="152400" y="1225025"/>
            <a:ext cx="8839200" cy="31296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Синтаксис JSX</a:t>
            </a:r>
            <a:endParaRPr/>
          </a:p>
        </p:txBody>
      </p:sp>
      <p:pic>
        <p:nvPicPr>
          <p:cNvPr id="212" name="Google Shape;212;p36"/>
          <p:cNvPicPr preferRelativeResize="0"/>
          <p:nvPr/>
        </p:nvPicPr>
        <p:blipFill>
          <a:blip r:embed="rId3">
            <a:alphaModFix/>
          </a:blip>
          <a:stretch>
            <a:fillRect/>
          </a:stretch>
        </p:blipFill>
        <p:spPr>
          <a:xfrm>
            <a:off x="1652388" y="1117400"/>
            <a:ext cx="5839227" cy="3766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Синтаксис JSX</a:t>
            </a:r>
            <a:endParaRPr/>
          </a:p>
        </p:txBody>
      </p:sp>
      <p:pic>
        <p:nvPicPr>
          <p:cNvPr id="218" name="Google Shape;218;p37"/>
          <p:cNvPicPr preferRelativeResize="0"/>
          <p:nvPr/>
        </p:nvPicPr>
        <p:blipFill>
          <a:blip r:embed="rId3">
            <a:alphaModFix/>
          </a:blip>
          <a:stretch>
            <a:fillRect/>
          </a:stretch>
        </p:blipFill>
        <p:spPr>
          <a:xfrm>
            <a:off x="311700" y="1180438"/>
            <a:ext cx="4745575" cy="2782625"/>
          </a:xfrm>
          <a:prstGeom prst="rect">
            <a:avLst/>
          </a:prstGeom>
          <a:noFill/>
          <a:ln>
            <a:noFill/>
          </a:ln>
        </p:spPr>
      </p:pic>
      <p:pic>
        <p:nvPicPr>
          <p:cNvPr id="219" name="Google Shape;219;p37"/>
          <p:cNvPicPr preferRelativeResize="0"/>
          <p:nvPr/>
        </p:nvPicPr>
        <p:blipFill>
          <a:blip r:embed="rId4">
            <a:alphaModFix/>
          </a:blip>
          <a:stretch>
            <a:fillRect/>
          </a:stretch>
        </p:blipFill>
        <p:spPr>
          <a:xfrm>
            <a:off x="152400" y="4351250"/>
            <a:ext cx="8730010" cy="639850"/>
          </a:xfrm>
          <a:prstGeom prst="rect">
            <a:avLst/>
          </a:prstGeom>
          <a:noFill/>
          <a:ln>
            <a:noFill/>
          </a:ln>
        </p:spPr>
      </p:pic>
      <p:pic>
        <p:nvPicPr>
          <p:cNvPr id="220" name="Google Shape;220;p37"/>
          <p:cNvPicPr preferRelativeResize="0"/>
          <p:nvPr/>
        </p:nvPicPr>
        <p:blipFill>
          <a:blip r:embed="rId5">
            <a:alphaModFix/>
          </a:blip>
          <a:stretch>
            <a:fillRect/>
          </a:stretch>
        </p:blipFill>
        <p:spPr>
          <a:xfrm>
            <a:off x="5209675" y="1225025"/>
            <a:ext cx="3379634" cy="2973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JSX является объектом</a:t>
            </a:r>
            <a:endParaRPr/>
          </a:p>
        </p:txBody>
      </p:sp>
      <p:pic>
        <p:nvPicPr>
          <p:cNvPr id="226" name="Google Shape;226;p38"/>
          <p:cNvPicPr preferRelativeResize="0"/>
          <p:nvPr/>
        </p:nvPicPr>
        <p:blipFill>
          <a:blip r:embed="rId3">
            <a:alphaModFix/>
          </a:blip>
          <a:stretch>
            <a:fillRect/>
          </a:stretch>
        </p:blipFill>
        <p:spPr>
          <a:xfrm>
            <a:off x="477150" y="1876425"/>
            <a:ext cx="3295650" cy="1390650"/>
          </a:xfrm>
          <a:prstGeom prst="rect">
            <a:avLst/>
          </a:prstGeom>
          <a:noFill/>
          <a:ln>
            <a:noFill/>
          </a:ln>
        </p:spPr>
      </p:pic>
      <p:pic>
        <p:nvPicPr>
          <p:cNvPr id="227" name="Google Shape;227;p38"/>
          <p:cNvPicPr preferRelativeResize="0"/>
          <p:nvPr/>
        </p:nvPicPr>
        <p:blipFill>
          <a:blip r:embed="rId4">
            <a:alphaModFix/>
          </a:blip>
          <a:stretch>
            <a:fillRect/>
          </a:stretch>
        </p:blipFill>
        <p:spPr>
          <a:xfrm>
            <a:off x="4333775" y="1909750"/>
            <a:ext cx="3943350" cy="1323975"/>
          </a:xfrm>
          <a:prstGeom prst="rect">
            <a:avLst/>
          </a:prstGeom>
          <a:noFill/>
          <a:ln>
            <a:noFill/>
          </a:ln>
        </p:spPr>
      </p:pic>
      <p:sp>
        <p:nvSpPr>
          <p:cNvPr id="228" name="Google Shape;228;p38"/>
          <p:cNvSpPr txBox="1"/>
          <p:nvPr/>
        </p:nvSpPr>
        <p:spPr>
          <a:xfrm>
            <a:off x="477225" y="1436325"/>
            <a:ext cx="32955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Синтаксис JSX</a:t>
            </a:r>
            <a:endParaRPr b="1" sz="1800">
              <a:solidFill>
                <a:schemeClr val="dk1"/>
              </a:solidFill>
            </a:endParaRPr>
          </a:p>
        </p:txBody>
      </p:sp>
      <p:sp>
        <p:nvSpPr>
          <p:cNvPr id="229" name="Google Shape;229;p38"/>
          <p:cNvSpPr txBox="1"/>
          <p:nvPr/>
        </p:nvSpPr>
        <p:spPr>
          <a:xfrm>
            <a:off x="4333775" y="1436325"/>
            <a:ext cx="32955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Результат компиляции</a:t>
            </a:r>
            <a:endParaRPr b="1" sz="1800">
              <a:solidFill>
                <a:schemeClr val="dk1"/>
              </a:solidFill>
            </a:endParaRPr>
          </a:p>
        </p:txBody>
      </p:sp>
      <p:pic>
        <p:nvPicPr>
          <p:cNvPr id="230" name="Google Shape;230;p38"/>
          <p:cNvPicPr preferRelativeResize="0"/>
          <p:nvPr/>
        </p:nvPicPr>
        <p:blipFill>
          <a:blip r:embed="rId5">
            <a:alphaModFix/>
          </a:blip>
          <a:stretch>
            <a:fillRect/>
          </a:stretch>
        </p:blipFill>
        <p:spPr>
          <a:xfrm>
            <a:off x="477225" y="4152775"/>
            <a:ext cx="3095625" cy="323850"/>
          </a:xfrm>
          <a:prstGeom prst="rect">
            <a:avLst/>
          </a:prstGeom>
          <a:noFill/>
          <a:ln>
            <a:noFill/>
          </a:ln>
        </p:spPr>
      </p:pic>
      <p:sp>
        <p:nvSpPr>
          <p:cNvPr id="231" name="Google Shape;231;p38"/>
          <p:cNvSpPr txBox="1"/>
          <p:nvPr/>
        </p:nvSpPr>
        <p:spPr>
          <a:xfrm>
            <a:off x="477225" y="3712675"/>
            <a:ext cx="52656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Соответствующая HTML-разметка</a:t>
            </a:r>
            <a:endParaRPr b="1"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JSX является объектом</a:t>
            </a:r>
            <a:endParaRPr/>
          </a:p>
        </p:txBody>
      </p:sp>
      <p:pic>
        <p:nvPicPr>
          <p:cNvPr id="237" name="Google Shape;237;p39"/>
          <p:cNvPicPr preferRelativeResize="0"/>
          <p:nvPr/>
        </p:nvPicPr>
        <p:blipFill>
          <a:blip r:embed="rId3">
            <a:alphaModFix/>
          </a:blip>
          <a:stretch>
            <a:fillRect/>
          </a:stretch>
        </p:blipFill>
        <p:spPr>
          <a:xfrm>
            <a:off x="2216075" y="1204075"/>
            <a:ext cx="3651802" cy="3766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Анатомия JSX</a:t>
            </a:r>
            <a:endParaRPr/>
          </a:p>
        </p:txBody>
      </p:sp>
      <p:pic>
        <p:nvPicPr>
          <p:cNvPr id="243" name="Google Shape;243;p40"/>
          <p:cNvPicPr preferRelativeResize="0"/>
          <p:nvPr/>
        </p:nvPicPr>
        <p:blipFill>
          <a:blip r:embed="rId3">
            <a:alphaModFix/>
          </a:blip>
          <a:stretch>
            <a:fillRect/>
          </a:stretch>
        </p:blipFill>
        <p:spPr>
          <a:xfrm>
            <a:off x="311700" y="1335375"/>
            <a:ext cx="4619625" cy="1400175"/>
          </a:xfrm>
          <a:prstGeom prst="rect">
            <a:avLst/>
          </a:prstGeom>
          <a:noFill/>
          <a:ln>
            <a:noFill/>
          </a:ln>
        </p:spPr>
      </p:pic>
      <p:sp>
        <p:nvSpPr>
          <p:cNvPr id="244" name="Google Shape;244;p40"/>
          <p:cNvSpPr txBox="1"/>
          <p:nvPr/>
        </p:nvSpPr>
        <p:spPr>
          <a:xfrm>
            <a:off x="5177025" y="1335413"/>
            <a:ext cx="2954100" cy="14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className - пропс</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“Привет, мир!” - дочерний элемент</a:t>
            </a:r>
            <a:endParaRPr sz="1800">
              <a:solidFill>
                <a:schemeClr val="dk1"/>
              </a:solidFill>
            </a:endParaRPr>
          </a:p>
        </p:txBody>
      </p:sp>
      <p:pic>
        <p:nvPicPr>
          <p:cNvPr id="245" name="Google Shape;245;p40"/>
          <p:cNvPicPr preferRelativeResize="0"/>
          <p:nvPr/>
        </p:nvPicPr>
        <p:blipFill>
          <a:blip r:embed="rId4">
            <a:alphaModFix/>
          </a:blip>
          <a:stretch>
            <a:fillRect/>
          </a:stretch>
        </p:blipFill>
        <p:spPr>
          <a:xfrm>
            <a:off x="311700" y="2955625"/>
            <a:ext cx="4619625" cy="1805241"/>
          </a:xfrm>
          <a:prstGeom prst="rect">
            <a:avLst/>
          </a:prstGeom>
          <a:noFill/>
          <a:ln>
            <a:noFill/>
          </a:ln>
        </p:spPr>
      </p:pic>
      <p:sp>
        <p:nvSpPr>
          <p:cNvPr id="246" name="Google Shape;246;p40"/>
          <p:cNvSpPr txBox="1"/>
          <p:nvPr/>
        </p:nvSpPr>
        <p:spPr>
          <a:xfrm>
            <a:off x="5245600" y="2955625"/>
            <a:ext cx="2954100" cy="7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h1 - дочерний элемент для article</a:t>
            </a:r>
            <a:endParaRPr sz="1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Определение компонента</a:t>
            </a:r>
            <a:endParaRPr/>
          </a:p>
        </p:txBody>
      </p:sp>
      <p:pic>
        <p:nvPicPr>
          <p:cNvPr id="252" name="Google Shape;252;p41"/>
          <p:cNvPicPr preferRelativeResize="0"/>
          <p:nvPr/>
        </p:nvPicPr>
        <p:blipFill>
          <a:blip r:embed="rId3">
            <a:alphaModFix/>
          </a:blip>
          <a:stretch>
            <a:fillRect/>
          </a:stretch>
        </p:blipFill>
        <p:spPr>
          <a:xfrm>
            <a:off x="874125" y="1746000"/>
            <a:ext cx="4181475" cy="876300"/>
          </a:xfrm>
          <a:prstGeom prst="rect">
            <a:avLst/>
          </a:prstGeom>
          <a:noFill/>
          <a:ln>
            <a:noFill/>
          </a:ln>
        </p:spPr>
      </p:pic>
      <p:pic>
        <p:nvPicPr>
          <p:cNvPr id="253" name="Google Shape;253;p41"/>
          <p:cNvPicPr preferRelativeResize="0"/>
          <p:nvPr/>
        </p:nvPicPr>
        <p:blipFill>
          <a:blip r:embed="rId4">
            <a:alphaModFix/>
          </a:blip>
          <a:stretch>
            <a:fillRect/>
          </a:stretch>
        </p:blipFill>
        <p:spPr>
          <a:xfrm>
            <a:off x="874125" y="3268900"/>
            <a:ext cx="4638675" cy="1285875"/>
          </a:xfrm>
          <a:prstGeom prst="rect">
            <a:avLst/>
          </a:prstGeom>
          <a:noFill/>
          <a:ln>
            <a:noFill/>
          </a:ln>
        </p:spPr>
      </p:pic>
      <p:sp>
        <p:nvSpPr>
          <p:cNvPr id="254" name="Google Shape;254;p41"/>
          <p:cNvSpPr txBox="1"/>
          <p:nvPr/>
        </p:nvSpPr>
        <p:spPr>
          <a:xfrm>
            <a:off x="874125" y="1305900"/>
            <a:ext cx="59160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Определение функционального компонента</a:t>
            </a:r>
            <a:endParaRPr b="1" sz="1800">
              <a:solidFill>
                <a:schemeClr val="dk1"/>
              </a:solidFill>
            </a:endParaRPr>
          </a:p>
        </p:txBody>
      </p:sp>
      <p:sp>
        <p:nvSpPr>
          <p:cNvPr id="255" name="Google Shape;255;p41"/>
          <p:cNvSpPr txBox="1"/>
          <p:nvPr/>
        </p:nvSpPr>
        <p:spPr>
          <a:xfrm>
            <a:off x="874125" y="2828800"/>
            <a:ext cx="54237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Определение </a:t>
            </a:r>
            <a:r>
              <a:rPr b="1" lang="ru" sz="1800">
                <a:solidFill>
                  <a:schemeClr val="dk1"/>
                </a:solidFill>
              </a:rPr>
              <a:t>классового компонента</a:t>
            </a:r>
            <a:endParaRPr b="1"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Зарождение концепции WorldWideWeb (WWW)</a:t>
            </a:r>
            <a:endParaRPr/>
          </a:p>
        </p:txBody>
      </p:sp>
      <p:pic>
        <p:nvPicPr>
          <p:cNvPr id="65" name="Google Shape;65;p15"/>
          <p:cNvPicPr preferRelativeResize="0"/>
          <p:nvPr/>
        </p:nvPicPr>
        <p:blipFill>
          <a:blip r:embed="rId3">
            <a:alphaModFix/>
          </a:blip>
          <a:stretch>
            <a:fillRect/>
          </a:stretch>
        </p:blipFill>
        <p:spPr>
          <a:xfrm>
            <a:off x="311700" y="1330528"/>
            <a:ext cx="4641600" cy="3094376"/>
          </a:xfrm>
          <a:prstGeom prst="rect">
            <a:avLst/>
          </a:prstGeom>
          <a:noFill/>
          <a:ln>
            <a:noFill/>
          </a:ln>
        </p:spPr>
      </p:pic>
      <p:sp>
        <p:nvSpPr>
          <p:cNvPr id="66" name="Google Shape;66;p15"/>
          <p:cNvSpPr txBox="1"/>
          <p:nvPr/>
        </p:nvSpPr>
        <p:spPr>
          <a:xfrm>
            <a:off x="5177025" y="1366025"/>
            <a:ext cx="3540600" cy="30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1989 - доклад о необходимости создания распределенной гипертекстовой системе (компания CERN)</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1991 - появление языка HTML и первого браузера WorldWideWeb</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1993 - публикация исходного кода WorldWideWeb</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Структура компоненты</a:t>
            </a:r>
            <a:endParaRPr/>
          </a:p>
        </p:txBody>
      </p:sp>
      <p:pic>
        <p:nvPicPr>
          <p:cNvPr id="261" name="Google Shape;261;p42"/>
          <p:cNvPicPr preferRelativeResize="0"/>
          <p:nvPr/>
        </p:nvPicPr>
        <p:blipFill>
          <a:blip r:embed="rId3">
            <a:alphaModFix/>
          </a:blip>
          <a:stretch>
            <a:fillRect/>
          </a:stretch>
        </p:blipFill>
        <p:spPr>
          <a:xfrm>
            <a:off x="1199975" y="1445000"/>
            <a:ext cx="5991225" cy="2857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Композиция компонентов</a:t>
            </a:r>
            <a:endParaRPr/>
          </a:p>
        </p:txBody>
      </p:sp>
      <p:pic>
        <p:nvPicPr>
          <p:cNvPr id="267" name="Google Shape;267;p43"/>
          <p:cNvPicPr preferRelativeResize="0"/>
          <p:nvPr/>
        </p:nvPicPr>
        <p:blipFill>
          <a:blip r:embed="rId3">
            <a:alphaModFix/>
          </a:blip>
          <a:stretch>
            <a:fillRect/>
          </a:stretch>
        </p:blipFill>
        <p:spPr>
          <a:xfrm>
            <a:off x="1650400" y="1072625"/>
            <a:ext cx="5121862" cy="3766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Описание компоненты отображения</a:t>
            </a:r>
            <a:endParaRPr/>
          </a:p>
        </p:txBody>
      </p:sp>
      <p:pic>
        <p:nvPicPr>
          <p:cNvPr id="273" name="Google Shape;273;p44"/>
          <p:cNvPicPr preferRelativeResize="0"/>
          <p:nvPr/>
        </p:nvPicPr>
        <p:blipFill>
          <a:blip r:embed="rId3">
            <a:alphaModFix/>
          </a:blip>
          <a:stretch>
            <a:fillRect/>
          </a:stretch>
        </p:blipFill>
        <p:spPr>
          <a:xfrm>
            <a:off x="1009650" y="1151700"/>
            <a:ext cx="7124700" cy="3629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Описание компоненты отображения</a:t>
            </a:r>
            <a:endParaRPr/>
          </a:p>
        </p:txBody>
      </p:sp>
      <p:pic>
        <p:nvPicPr>
          <p:cNvPr id="279" name="Google Shape;279;p45"/>
          <p:cNvPicPr preferRelativeResize="0"/>
          <p:nvPr/>
        </p:nvPicPr>
        <p:blipFill>
          <a:blip r:embed="rId3">
            <a:alphaModFix/>
          </a:blip>
          <a:stretch>
            <a:fillRect/>
          </a:stretch>
        </p:blipFill>
        <p:spPr>
          <a:xfrm>
            <a:off x="1552575" y="1172650"/>
            <a:ext cx="6038850" cy="333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Описание компоненты отображения</a:t>
            </a:r>
            <a:endParaRPr/>
          </a:p>
        </p:txBody>
      </p:sp>
      <p:pic>
        <p:nvPicPr>
          <p:cNvPr id="285" name="Google Shape;285;p46"/>
          <p:cNvPicPr preferRelativeResize="0"/>
          <p:nvPr/>
        </p:nvPicPr>
        <p:blipFill>
          <a:blip r:embed="rId3">
            <a:alphaModFix/>
          </a:blip>
          <a:stretch>
            <a:fillRect/>
          </a:stretch>
        </p:blipFill>
        <p:spPr>
          <a:xfrm>
            <a:off x="2238375" y="1514475"/>
            <a:ext cx="4667250" cy="2114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311700" y="2164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Работа с состоянием. Определение компонента счетчика</a:t>
            </a:r>
            <a:endParaRPr/>
          </a:p>
        </p:txBody>
      </p:sp>
      <p:pic>
        <p:nvPicPr>
          <p:cNvPr id="291" name="Google Shape;291;p47"/>
          <p:cNvPicPr preferRelativeResize="0"/>
          <p:nvPr/>
        </p:nvPicPr>
        <p:blipFill>
          <a:blip r:embed="rId3">
            <a:alphaModFix/>
          </a:blip>
          <a:stretch>
            <a:fillRect/>
          </a:stretch>
        </p:blipFill>
        <p:spPr>
          <a:xfrm>
            <a:off x="152400" y="1225025"/>
            <a:ext cx="8753475" cy="3629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Работа с состоянием. Определение состояния</a:t>
            </a:r>
            <a:endParaRPr/>
          </a:p>
        </p:txBody>
      </p:sp>
      <p:pic>
        <p:nvPicPr>
          <p:cNvPr id="297" name="Google Shape;297;p48"/>
          <p:cNvPicPr preferRelativeResize="0"/>
          <p:nvPr/>
        </p:nvPicPr>
        <p:blipFill>
          <a:blip r:embed="rId3">
            <a:alphaModFix/>
          </a:blip>
          <a:stretch>
            <a:fillRect/>
          </a:stretch>
        </p:blipFill>
        <p:spPr>
          <a:xfrm>
            <a:off x="311700" y="844025"/>
            <a:ext cx="3806614" cy="3994675"/>
          </a:xfrm>
          <a:prstGeom prst="rect">
            <a:avLst/>
          </a:prstGeom>
          <a:noFill/>
          <a:ln>
            <a:noFill/>
          </a:ln>
        </p:spPr>
      </p:pic>
      <p:pic>
        <p:nvPicPr>
          <p:cNvPr id="298" name="Google Shape;298;p48"/>
          <p:cNvPicPr preferRelativeResize="0"/>
          <p:nvPr/>
        </p:nvPicPr>
        <p:blipFill>
          <a:blip r:embed="rId4">
            <a:alphaModFix/>
          </a:blip>
          <a:stretch>
            <a:fillRect/>
          </a:stretch>
        </p:blipFill>
        <p:spPr>
          <a:xfrm>
            <a:off x="4249764" y="1384025"/>
            <a:ext cx="4505325" cy="2628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Работа с состоянием. Определение состояния</a:t>
            </a:r>
            <a:endParaRPr/>
          </a:p>
        </p:txBody>
      </p:sp>
      <p:pic>
        <p:nvPicPr>
          <p:cNvPr id="304" name="Google Shape;304;p49"/>
          <p:cNvPicPr preferRelativeResize="0"/>
          <p:nvPr/>
        </p:nvPicPr>
        <p:blipFill>
          <a:blip r:embed="rId3">
            <a:alphaModFix/>
          </a:blip>
          <a:stretch>
            <a:fillRect/>
          </a:stretch>
        </p:blipFill>
        <p:spPr>
          <a:xfrm>
            <a:off x="910661" y="1009875"/>
            <a:ext cx="7322674" cy="35831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Потеря контекста this</a:t>
            </a:r>
            <a:endParaRPr/>
          </a:p>
        </p:txBody>
      </p:sp>
      <p:pic>
        <p:nvPicPr>
          <p:cNvPr id="310" name="Google Shape;310;p50"/>
          <p:cNvPicPr preferRelativeResize="0"/>
          <p:nvPr/>
        </p:nvPicPr>
        <p:blipFill>
          <a:blip r:embed="rId3">
            <a:alphaModFix/>
          </a:blip>
          <a:stretch>
            <a:fillRect/>
          </a:stretch>
        </p:blipFill>
        <p:spPr>
          <a:xfrm>
            <a:off x="311700" y="1166825"/>
            <a:ext cx="3314700" cy="1447800"/>
          </a:xfrm>
          <a:prstGeom prst="rect">
            <a:avLst/>
          </a:prstGeom>
          <a:noFill/>
          <a:ln>
            <a:noFill/>
          </a:ln>
        </p:spPr>
      </p:pic>
      <p:pic>
        <p:nvPicPr>
          <p:cNvPr id="311" name="Google Shape;311;p50"/>
          <p:cNvPicPr preferRelativeResize="0"/>
          <p:nvPr/>
        </p:nvPicPr>
        <p:blipFill>
          <a:blip r:embed="rId4">
            <a:alphaModFix/>
          </a:blip>
          <a:stretch>
            <a:fillRect/>
          </a:stretch>
        </p:blipFill>
        <p:spPr>
          <a:xfrm>
            <a:off x="4302575" y="1524000"/>
            <a:ext cx="2171700" cy="1047750"/>
          </a:xfrm>
          <a:prstGeom prst="rect">
            <a:avLst/>
          </a:prstGeom>
          <a:noFill/>
          <a:ln>
            <a:noFill/>
          </a:ln>
        </p:spPr>
      </p:pic>
      <p:sp>
        <p:nvSpPr>
          <p:cNvPr id="312" name="Google Shape;312;p50"/>
          <p:cNvSpPr txBox="1"/>
          <p:nvPr/>
        </p:nvSpPr>
        <p:spPr>
          <a:xfrm>
            <a:off x="4286600" y="102032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1</a:t>
            </a:r>
            <a:endParaRPr b="1" sz="1800">
              <a:solidFill>
                <a:schemeClr val="dk1"/>
              </a:solidFill>
            </a:endParaRPr>
          </a:p>
        </p:txBody>
      </p:sp>
      <p:pic>
        <p:nvPicPr>
          <p:cNvPr id="313" name="Google Shape;313;p50"/>
          <p:cNvPicPr preferRelativeResize="0"/>
          <p:nvPr/>
        </p:nvPicPr>
        <p:blipFill>
          <a:blip r:embed="rId5">
            <a:alphaModFix/>
          </a:blip>
          <a:stretch>
            <a:fillRect/>
          </a:stretch>
        </p:blipFill>
        <p:spPr>
          <a:xfrm>
            <a:off x="1935100" y="3638975"/>
            <a:ext cx="6543574" cy="283275"/>
          </a:xfrm>
          <a:prstGeom prst="rect">
            <a:avLst/>
          </a:prstGeom>
          <a:noFill/>
          <a:ln>
            <a:noFill/>
          </a:ln>
        </p:spPr>
      </p:pic>
      <p:sp>
        <p:nvSpPr>
          <p:cNvPr id="314" name="Google Shape;314;p50"/>
          <p:cNvSpPr txBox="1"/>
          <p:nvPr/>
        </p:nvSpPr>
        <p:spPr>
          <a:xfrm>
            <a:off x="1935100" y="320937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Вывод</a:t>
            </a:r>
            <a:endParaRPr b="1"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Потеря контекста this</a:t>
            </a:r>
            <a:endParaRPr/>
          </a:p>
        </p:txBody>
      </p:sp>
      <p:sp>
        <p:nvSpPr>
          <p:cNvPr id="320" name="Google Shape;320;p51"/>
          <p:cNvSpPr txBox="1"/>
          <p:nvPr/>
        </p:nvSpPr>
        <p:spPr>
          <a:xfrm>
            <a:off x="152400" y="864700"/>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2</a:t>
            </a:r>
            <a:endParaRPr b="1" sz="1800">
              <a:solidFill>
                <a:schemeClr val="dk1"/>
              </a:solidFill>
            </a:endParaRPr>
          </a:p>
        </p:txBody>
      </p:sp>
      <p:pic>
        <p:nvPicPr>
          <p:cNvPr id="321" name="Google Shape;321;p51"/>
          <p:cNvPicPr preferRelativeResize="0"/>
          <p:nvPr/>
        </p:nvPicPr>
        <p:blipFill>
          <a:blip r:embed="rId3">
            <a:alphaModFix/>
          </a:blip>
          <a:stretch>
            <a:fillRect/>
          </a:stretch>
        </p:blipFill>
        <p:spPr>
          <a:xfrm>
            <a:off x="152400" y="1424725"/>
            <a:ext cx="4533900" cy="2809875"/>
          </a:xfrm>
          <a:prstGeom prst="rect">
            <a:avLst/>
          </a:prstGeom>
          <a:noFill/>
          <a:ln>
            <a:noFill/>
          </a:ln>
        </p:spPr>
      </p:pic>
      <p:pic>
        <p:nvPicPr>
          <p:cNvPr id="322" name="Google Shape;322;p51"/>
          <p:cNvPicPr preferRelativeResize="0"/>
          <p:nvPr/>
        </p:nvPicPr>
        <p:blipFill>
          <a:blip r:embed="rId4">
            <a:alphaModFix/>
          </a:blip>
          <a:stretch>
            <a:fillRect/>
          </a:stretch>
        </p:blipFill>
        <p:spPr>
          <a:xfrm>
            <a:off x="4774650" y="1348525"/>
            <a:ext cx="4057650" cy="733425"/>
          </a:xfrm>
          <a:prstGeom prst="rect">
            <a:avLst/>
          </a:prstGeom>
          <a:noFill/>
          <a:ln>
            <a:noFill/>
          </a:ln>
        </p:spPr>
      </p:pic>
      <p:sp>
        <p:nvSpPr>
          <p:cNvPr id="323" name="Google Shape;323;p51"/>
          <p:cNvSpPr txBox="1"/>
          <p:nvPr/>
        </p:nvSpPr>
        <p:spPr>
          <a:xfrm>
            <a:off x="4774650" y="864700"/>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Вывод</a:t>
            </a:r>
            <a:endParaRPr b="1" sz="1800">
              <a:solidFill>
                <a:schemeClr val="dk1"/>
              </a:solidFill>
            </a:endParaRPr>
          </a:p>
        </p:txBody>
      </p:sp>
      <p:sp>
        <p:nvSpPr>
          <p:cNvPr id="324" name="Google Shape;324;p51"/>
          <p:cNvSpPr txBox="1"/>
          <p:nvPr/>
        </p:nvSpPr>
        <p:spPr>
          <a:xfrm>
            <a:off x="4404400" y="2308825"/>
            <a:ext cx="4232100" cy="26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rPr>
              <a:t>Для обычных функций контекст this определяется в момент вызова функции.</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ru" sz="1600">
                <a:solidFill>
                  <a:schemeClr val="dk1"/>
                </a:solidFill>
              </a:rPr>
              <a:t>Контекст представляет из себя объект слева от вызова функции</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ru" sz="1600">
                <a:solidFill>
                  <a:schemeClr val="dk1"/>
                </a:solidFill>
              </a:rPr>
              <a:t>Если функция объявлена в глобальной области, то контекст исполнения Window</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Общая структура веб-приложений</a:t>
            </a:r>
            <a:endParaRPr/>
          </a:p>
        </p:txBody>
      </p:sp>
      <p:sp>
        <p:nvSpPr>
          <p:cNvPr id="72" name="Google Shape;72;p16"/>
          <p:cNvSpPr txBox="1"/>
          <p:nvPr/>
        </p:nvSpPr>
        <p:spPr>
          <a:xfrm>
            <a:off x="311700" y="1366025"/>
            <a:ext cx="8181300" cy="30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pic>
        <p:nvPicPr>
          <p:cNvPr id="73" name="Google Shape;73;p16"/>
          <p:cNvPicPr preferRelativeResize="0"/>
          <p:nvPr/>
        </p:nvPicPr>
        <p:blipFill>
          <a:blip r:embed="rId3">
            <a:alphaModFix/>
          </a:blip>
          <a:stretch>
            <a:fillRect/>
          </a:stretch>
        </p:blipFill>
        <p:spPr>
          <a:xfrm>
            <a:off x="2160263" y="1219325"/>
            <a:ext cx="4823476" cy="3626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Потеря контекста this</a:t>
            </a:r>
            <a:endParaRPr/>
          </a:p>
        </p:txBody>
      </p:sp>
      <p:sp>
        <p:nvSpPr>
          <p:cNvPr id="330" name="Google Shape;330;p52"/>
          <p:cNvSpPr txBox="1"/>
          <p:nvPr/>
        </p:nvSpPr>
        <p:spPr>
          <a:xfrm>
            <a:off x="636350" y="99512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3</a:t>
            </a:r>
            <a:endParaRPr b="1" sz="1800">
              <a:solidFill>
                <a:schemeClr val="dk1"/>
              </a:solidFill>
            </a:endParaRPr>
          </a:p>
        </p:txBody>
      </p:sp>
      <p:pic>
        <p:nvPicPr>
          <p:cNvPr id="331" name="Google Shape;331;p52"/>
          <p:cNvPicPr preferRelativeResize="0"/>
          <p:nvPr/>
        </p:nvPicPr>
        <p:blipFill>
          <a:blip r:embed="rId3">
            <a:alphaModFix/>
          </a:blip>
          <a:stretch>
            <a:fillRect/>
          </a:stretch>
        </p:blipFill>
        <p:spPr>
          <a:xfrm>
            <a:off x="236200" y="1734250"/>
            <a:ext cx="3000375" cy="2286000"/>
          </a:xfrm>
          <a:prstGeom prst="rect">
            <a:avLst/>
          </a:prstGeom>
          <a:noFill/>
          <a:ln>
            <a:noFill/>
          </a:ln>
        </p:spPr>
      </p:pic>
      <p:pic>
        <p:nvPicPr>
          <p:cNvPr id="332" name="Google Shape;332;p52"/>
          <p:cNvPicPr preferRelativeResize="0"/>
          <p:nvPr/>
        </p:nvPicPr>
        <p:blipFill>
          <a:blip r:embed="rId4">
            <a:alphaModFix/>
          </a:blip>
          <a:stretch>
            <a:fillRect/>
          </a:stretch>
        </p:blipFill>
        <p:spPr>
          <a:xfrm>
            <a:off x="3847188" y="1678425"/>
            <a:ext cx="2943225" cy="361950"/>
          </a:xfrm>
          <a:prstGeom prst="rect">
            <a:avLst/>
          </a:prstGeom>
          <a:noFill/>
          <a:ln>
            <a:noFill/>
          </a:ln>
        </p:spPr>
      </p:pic>
      <p:sp>
        <p:nvSpPr>
          <p:cNvPr id="333" name="Google Shape;333;p52"/>
          <p:cNvSpPr txBox="1"/>
          <p:nvPr/>
        </p:nvSpPr>
        <p:spPr>
          <a:xfrm>
            <a:off x="3847200" y="99512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Вывод</a:t>
            </a:r>
            <a:endParaRPr b="1" sz="1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Потеря контекста this</a:t>
            </a:r>
            <a:endParaRPr/>
          </a:p>
        </p:txBody>
      </p:sp>
      <p:sp>
        <p:nvSpPr>
          <p:cNvPr id="339" name="Google Shape;339;p53"/>
          <p:cNvSpPr txBox="1"/>
          <p:nvPr/>
        </p:nvSpPr>
        <p:spPr>
          <a:xfrm>
            <a:off x="636350" y="99512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4</a:t>
            </a:r>
            <a:endParaRPr b="1" sz="1800">
              <a:solidFill>
                <a:schemeClr val="dk1"/>
              </a:solidFill>
            </a:endParaRPr>
          </a:p>
        </p:txBody>
      </p:sp>
      <p:sp>
        <p:nvSpPr>
          <p:cNvPr id="340" name="Google Shape;340;p53"/>
          <p:cNvSpPr txBox="1"/>
          <p:nvPr/>
        </p:nvSpPr>
        <p:spPr>
          <a:xfrm>
            <a:off x="2747925" y="106372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Вывод</a:t>
            </a:r>
            <a:endParaRPr b="1" sz="1800">
              <a:solidFill>
                <a:schemeClr val="dk1"/>
              </a:solidFill>
            </a:endParaRPr>
          </a:p>
        </p:txBody>
      </p:sp>
      <p:pic>
        <p:nvPicPr>
          <p:cNvPr id="341" name="Google Shape;341;p53"/>
          <p:cNvPicPr preferRelativeResize="0"/>
          <p:nvPr/>
        </p:nvPicPr>
        <p:blipFill>
          <a:blip r:embed="rId3">
            <a:alphaModFix/>
          </a:blip>
          <a:stretch>
            <a:fillRect/>
          </a:stretch>
        </p:blipFill>
        <p:spPr>
          <a:xfrm>
            <a:off x="311700" y="1493325"/>
            <a:ext cx="2436226" cy="3413975"/>
          </a:xfrm>
          <a:prstGeom prst="rect">
            <a:avLst/>
          </a:prstGeom>
          <a:noFill/>
          <a:ln>
            <a:noFill/>
          </a:ln>
        </p:spPr>
      </p:pic>
      <p:pic>
        <p:nvPicPr>
          <p:cNvPr id="342" name="Google Shape;342;p53"/>
          <p:cNvPicPr preferRelativeResize="0"/>
          <p:nvPr/>
        </p:nvPicPr>
        <p:blipFill>
          <a:blip r:embed="rId4">
            <a:alphaModFix/>
          </a:blip>
          <a:stretch>
            <a:fillRect/>
          </a:stretch>
        </p:blipFill>
        <p:spPr>
          <a:xfrm>
            <a:off x="2432425" y="1493325"/>
            <a:ext cx="6626800" cy="788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Привязка контекста</a:t>
            </a:r>
            <a:endParaRPr/>
          </a:p>
        </p:txBody>
      </p:sp>
      <p:sp>
        <p:nvSpPr>
          <p:cNvPr id="348" name="Google Shape;348;p54"/>
          <p:cNvSpPr txBox="1"/>
          <p:nvPr/>
        </p:nvSpPr>
        <p:spPr>
          <a:xfrm>
            <a:off x="255350" y="99512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5</a:t>
            </a:r>
            <a:endParaRPr b="1" sz="1800">
              <a:solidFill>
                <a:schemeClr val="dk1"/>
              </a:solidFill>
            </a:endParaRPr>
          </a:p>
        </p:txBody>
      </p:sp>
      <p:sp>
        <p:nvSpPr>
          <p:cNvPr id="349" name="Google Shape;349;p54"/>
          <p:cNvSpPr txBox="1"/>
          <p:nvPr/>
        </p:nvSpPr>
        <p:spPr>
          <a:xfrm>
            <a:off x="4217750" y="108247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Вывод</a:t>
            </a:r>
            <a:endParaRPr b="1" sz="1800">
              <a:solidFill>
                <a:schemeClr val="dk1"/>
              </a:solidFill>
            </a:endParaRPr>
          </a:p>
        </p:txBody>
      </p:sp>
      <p:pic>
        <p:nvPicPr>
          <p:cNvPr id="350" name="Google Shape;350;p54"/>
          <p:cNvPicPr preferRelativeResize="0"/>
          <p:nvPr/>
        </p:nvPicPr>
        <p:blipFill>
          <a:blip r:embed="rId3">
            <a:alphaModFix/>
          </a:blip>
          <a:stretch>
            <a:fillRect/>
          </a:stretch>
        </p:blipFill>
        <p:spPr>
          <a:xfrm>
            <a:off x="255350" y="1512075"/>
            <a:ext cx="3810000" cy="2466975"/>
          </a:xfrm>
          <a:prstGeom prst="rect">
            <a:avLst/>
          </a:prstGeom>
          <a:noFill/>
          <a:ln>
            <a:noFill/>
          </a:ln>
        </p:spPr>
      </p:pic>
      <p:pic>
        <p:nvPicPr>
          <p:cNvPr id="351" name="Google Shape;351;p54"/>
          <p:cNvPicPr preferRelativeResize="0"/>
          <p:nvPr/>
        </p:nvPicPr>
        <p:blipFill>
          <a:blip r:embed="rId4">
            <a:alphaModFix/>
          </a:blip>
          <a:stretch>
            <a:fillRect/>
          </a:stretch>
        </p:blipFill>
        <p:spPr>
          <a:xfrm>
            <a:off x="4217750" y="1577125"/>
            <a:ext cx="3467100" cy="419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Привязка контекста</a:t>
            </a:r>
            <a:endParaRPr/>
          </a:p>
        </p:txBody>
      </p:sp>
      <p:sp>
        <p:nvSpPr>
          <p:cNvPr id="357" name="Google Shape;357;p55"/>
          <p:cNvSpPr txBox="1"/>
          <p:nvPr/>
        </p:nvSpPr>
        <p:spPr>
          <a:xfrm>
            <a:off x="255350" y="99512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5</a:t>
            </a:r>
            <a:endParaRPr b="1" sz="1800">
              <a:solidFill>
                <a:schemeClr val="dk1"/>
              </a:solidFill>
            </a:endParaRPr>
          </a:p>
        </p:txBody>
      </p:sp>
      <p:sp>
        <p:nvSpPr>
          <p:cNvPr id="358" name="Google Shape;358;p55"/>
          <p:cNvSpPr txBox="1"/>
          <p:nvPr/>
        </p:nvSpPr>
        <p:spPr>
          <a:xfrm>
            <a:off x="4217750" y="108247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Вывод</a:t>
            </a:r>
            <a:endParaRPr b="1" sz="1800">
              <a:solidFill>
                <a:schemeClr val="dk1"/>
              </a:solidFill>
            </a:endParaRPr>
          </a:p>
        </p:txBody>
      </p:sp>
      <p:pic>
        <p:nvPicPr>
          <p:cNvPr id="359" name="Google Shape;359;p55"/>
          <p:cNvPicPr preferRelativeResize="0"/>
          <p:nvPr/>
        </p:nvPicPr>
        <p:blipFill>
          <a:blip r:embed="rId3">
            <a:alphaModFix/>
          </a:blip>
          <a:stretch>
            <a:fillRect/>
          </a:stretch>
        </p:blipFill>
        <p:spPr>
          <a:xfrm>
            <a:off x="152400" y="1664475"/>
            <a:ext cx="3760934" cy="3326625"/>
          </a:xfrm>
          <a:prstGeom prst="rect">
            <a:avLst/>
          </a:prstGeom>
          <a:noFill/>
          <a:ln>
            <a:noFill/>
          </a:ln>
        </p:spPr>
      </p:pic>
      <p:pic>
        <p:nvPicPr>
          <p:cNvPr id="360" name="Google Shape;360;p55"/>
          <p:cNvPicPr preferRelativeResize="0"/>
          <p:nvPr/>
        </p:nvPicPr>
        <p:blipFill>
          <a:blip r:embed="rId4">
            <a:alphaModFix/>
          </a:blip>
          <a:stretch>
            <a:fillRect/>
          </a:stretch>
        </p:blipFill>
        <p:spPr>
          <a:xfrm>
            <a:off x="4217747" y="1809525"/>
            <a:ext cx="4523425" cy="994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Возвращаемся к нашим компонентам</a:t>
            </a:r>
            <a:endParaRPr/>
          </a:p>
        </p:txBody>
      </p:sp>
      <p:pic>
        <p:nvPicPr>
          <p:cNvPr id="366" name="Google Shape;366;p56"/>
          <p:cNvPicPr preferRelativeResize="0"/>
          <p:nvPr/>
        </p:nvPicPr>
        <p:blipFill>
          <a:blip r:embed="rId3">
            <a:alphaModFix/>
          </a:blip>
          <a:stretch>
            <a:fillRect/>
          </a:stretch>
        </p:blipFill>
        <p:spPr>
          <a:xfrm>
            <a:off x="814525" y="1495425"/>
            <a:ext cx="5839450" cy="2751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7"/>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Контролируемая и неконтролируемая компонента</a:t>
            </a:r>
            <a:endParaRPr/>
          </a:p>
        </p:txBody>
      </p:sp>
      <p:pic>
        <p:nvPicPr>
          <p:cNvPr id="372" name="Google Shape;372;p57"/>
          <p:cNvPicPr preferRelativeResize="0"/>
          <p:nvPr/>
        </p:nvPicPr>
        <p:blipFill rotWithShape="1">
          <a:blip r:embed="rId3">
            <a:alphaModFix/>
          </a:blip>
          <a:srcRect b="0" l="0" r="0" t="0"/>
          <a:stretch/>
        </p:blipFill>
        <p:spPr>
          <a:xfrm>
            <a:off x="445725" y="902150"/>
            <a:ext cx="4783101" cy="3994676"/>
          </a:xfrm>
          <a:prstGeom prst="rect">
            <a:avLst/>
          </a:prstGeom>
          <a:noFill/>
          <a:ln>
            <a:noFill/>
          </a:ln>
        </p:spPr>
      </p:pic>
      <p:pic>
        <p:nvPicPr>
          <p:cNvPr id="373" name="Google Shape;373;p57"/>
          <p:cNvPicPr preferRelativeResize="0"/>
          <p:nvPr/>
        </p:nvPicPr>
        <p:blipFill>
          <a:blip r:embed="rId4">
            <a:alphaModFix/>
          </a:blip>
          <a:stretch>
            <a:fillRect/>
          </a:stretch>
        </p:blipFill>
        <p:spPr>
          <a:xfrm>
            <a:off x="5381222" y="996425"/>
            <a:ext cx="3610379" cy="667544"/>
          </a:xfrm>
          <a:prstGeom prst="rect">
            <a:avLst/>
          </a:prstGeom>
          <a:noFill/>
          <a:ln>
            <a:noFill/>
          </a:ln>
        </p:spPr>
      </p:pic>
      <p:pic>
        <p:nvPicPr>
          <p:cNvPr id="374" name="Google Shape;374;p57"/>
          <p:cNvPicPr preferRelativeResize="0"/>
          <p:nvPr/>
        </p:nvPicPr>
        <p:blipFill>
          <a:blip r:embed="rId5">
            <a:alphaModFix/>
          </a:blip>
          <a:stretch>
            <a:fillRect/>
          </a:stretch>
        </p:blipFill>
        <p:spPr>
          <a:xfrm>
            <a:off x="4957588" y="1961225"/>
            <a:ext cx="3933825" cy="1600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Контролируемая и неконтролируемая компонента</a:t>
            </a:r>
            <a:endParaRPr/>
          </a:p>
        </p:txBody>
      </p:sp>
      <p:pic>
        <p:nvPicPr>
          <p:cNvPr id="380" name="Google Shape;380;p58"/>
          <p:cNvPicPr preferRelativeResize="0"/>
          <p:nvPr/>
        </p:nvPicPr>
        <p:blipFill>
          <a:blip r:embed="rId3">
            <a:alphaModFix/>
          </a:blip>
          <a:stretch>
            <a:fillRect/>
          </a:stretch>
        </p:blipFill>
        <p:spPr>
          <a:xfrm>
            <a:off x="1961588" y="3186850"/>
            <a:ext cx="3933825" cy="1600200"/>
          </a:xfrm>
          <a:prstGeom prst="rect">
            <a:avLst/>
          </a:prstGeom>
          <a:noFill/>
          <a:ln>
            <a:noFill/>
          </a:ln>
        </p:spPr>
      </p:pic>
      <p:pic>
        <p:nvPicPr>
          <p:cNvPr id="381" name="Google Shape;381;p58"/>
          <p:cNvPicPr preferRelativeResize="0"/>
          <p:nvPr/>
        </p:nvPicPr>
        <p:blipFill>
          <a:blip r:embed="rId4">
            <a:alphaModFix/>
          </a:blip>
          <a:stretch>
            <a:fillRect/>
          </a:stretch>
        </p:blipFill>
        <p:spPr>
          <a:xfrm>
            <a:off x="1875113" y="1044100"/>
            <a:ext cx="5000625" cy="1809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ph type="title"/>
          </p:nvPr>
        </p:nvSpPr>
        <p:spPr>
          <a:xfrm>
            <a:off x="311700" y="2164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Как не потерять изменение состояние при нескольких вызовах setState</a:t>
            </a:r>
            <a:endParaRPr/>
          </a:p>
          <a:p>
            <a:pPr indent="0" lvl="0" marL="0" rtl="0" algn="l">
              <a:spcBef>
                <a:spcPts val="0"/>
              </a:spcBef>
              <a:spcAft>
                <a:spcPts val="0"/>
              </a:spcAft>
              <a:buNone/>
            </a:pPr>
            <a:r>
              <a:t/>
            </a:r>
            <a:endParaRPr/>
          </a:p>
        </p:txBody>
      </p:sp>
      <p:pic>
        <p:nvPicPr>
          <p:cNvPr id="387" name="Google Shape;387;p59"/>
          <p:cNvPicPr preferRelativeResize="0"/>
          <p:nvPr/>
        </p:nvPicPr>
        <p:blipFill>
          <a:blip r:embed="rId3">
            <a:alphaModFix/>
          </a:blip>
          <a:stretch>
            <a:fillRect/>
          </a:stretch>
        </p:blipFill>
        <p:spPr>
          <a:xfrm>
            <a:off x="370750" y="1145092"/>
            <a:ext cx="4543721" cy="3846007"/>
          </a:xfrm>
          <a:prstGeom prst="rect">
            <a:avLst/>
          </a:prstGeom>
          <a:noFill/>
          <a:ln>
            <a:noFill/>
          </a:ln>
        </p:spPr>
      </p:pic>
      <p:pic>
        <p:nvPicPr>
          <p:cNvPr id="388" name="Google Shape;388;p59"/>
          <p:cNvPicPr preferRelativeResize="0"/>
          <p:nvPr/>
        </p:nvPicPr>
        <p:blipFill>
          <a:blip r:embed="rId4">
            <a:alphaModFix/>
          </a:blip>
          <a:stretch>
            <a:fillRect/>
          </a:stretch>
        </p:blipFill>
        <p:spPr>
          <a:xfrm>
            <a:off x="5064073" y="1165263"/>
            <a:ext cx="3827277" cy="367171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2164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не потерять изменение состояние при нескольких вызовах setState</a:t>
            </a:r>
            <a:endParaRPr/>
          </a:p>
          <a:p>
            <a:pPr indent="0" lvl="0" marL="0" rtl="0" algn="l">
              <a:spcBef>
                <a:spcPts val="0"/>
              </a:spcBef>
              <a:spcAft>
                <a:spcPts val="0"/>
              </a:spcAft>
              <a:buNone/>
            </a:pPr>
            <a:r>
              <a:t/>
            </a:r>
            <a:endParaRPr/>
          </a:p>
        </p:txBody>
      </p:sp>
      <p:pic>
        <p:nvPicPr>
          <p:cNvPr id="394" name="Google Shape;394;p60"/>
          <p:cNvPicPr preferRelativeResize="0"/>
          <p:nvPr/>
        </p:nvPicPr>
        <p:blipFill>
          <a:blip r:embed="rId3">
            <a:alphaModFix/>
          </a:blip>
          <a:stretch>
            <a:fillRect/>
          </a:stretch>
        </p:blipFill>
        <p:spPr>
          <a:xfrm>
            <a:off x="2100875" y="1957375"/>
            <a:ext cx="4581525" cy="1543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Условный рендеринг</a:t>
            </a:r>
            <a:endParaRPr/>
          </a:p>
        </p:txBody>
      </p:sp>
      <p:pic>
        <p:nvPicPr>
          <p:cNvPr id="400" name="Google Shape;400;p61"/>
          <p:cNvPicPr preferRelativeResize="0"/>
          <p:nvPr/>
        </p:nvPicPr>
        <p:blipFill>
          <a:blip r:embed="rId3">
            <a:alphaModFix/>
          </a:blip>
          <a:stretch>
            <a:fillRect/>
          </a:stretch>
        </p:blipFill>
        <p:spPr>
          <a:xfrm>
            <a:off x="1105675" y="975475"/>
            <a:ext cx="6693336" cy="3994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Структура веб-приложения Первого этапа</a:t>
            </a:r>
            <a:endParaRPr/>
          </a:p>
        </p:txBody>
      </p:sp>
      <p:pic>
        <p:nvPicPr>
          <p:cNvPr id="79" name="Google Shape;79;p17"/>
          <p:cNvPicPr preferRelativeResize="0"/>
          <p:nvPr/>
        </p:nvPicPr>
        <p:blipFill>
          <a:blip r:embed="rId3">
            <a:alphaModFix/>
          </a:blip>
          <a:stretch>
            <a:fillRect/>
          </a:stretch>
        </p:blipFill>
        <p:spPr>
          <a:xfrm>
            <a:off x="574800" y="1274425"/>
            <a:ext cx="3543300" cy="3067050"/>
          </a:xfrm>
          <a:prstGeom prst="rect">
            <a:avLst/>
          </a:prstGeom>
          <a:noFill/>
          <a:ln>
            <a:noFill/>
          </a:ln>
        </p:spPr>
      </p:pic>
      <p:sp>
        <p:nvSpPr>
          <p:cNvPr id="80" name="Google Shape;80;p17"/>
          <p:cNvSpPr txBox="1"/>
          <p:nvPr/>
        </p:nvSpPr>
        <p:spPr>
          <a:xfrm>
            <a:off x="5114175" y="1282200"/>
            <a:ext cx="3310200" cy="3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1" name="Google Shape;81;p17"/>
          <p:cNvSpPr txBox="1"/>
          <p:nvPr/>
        </p:nvSpPr>
        <p:spPr>
          <a:xfrm>
            <a:off x="4572000" y="1407925"/>
            <a:ext cx="4260300" cy="30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Клиент</a:t>
            </a:r>
            <a:endParaRPr b="1"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отправляет запрос на получение некоторого ресурса;</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отображает результат запроса.</a:t>
            </a:r>
            <a:endParaRPr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ru" sz="1800">
                <a:solidFill>
                  <a:schemeClr val="dk1"/>
                </a:solidFill>
              </a:rPr>
              <a:t>Сервер</a:t>
            </a:r>
            <a:endParaRPr b="1"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хранит и отдает статические HTML-</a:t>
            </a:r>
            <a:r>
              <a:rPr lang="ru" sz="1800">
                <a:solidFill>
                  <a:schemeClr val="dk1"/>
                </a:solidFill>
              </a:rPr>
              <a:t>страницы.</a:t>
            </a:r>
            <a:endParaRPr sz="1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311700" y="4450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Описание компоненты отображения со свойством children</a:t>
            </a:r>
            <a:endParaRPr/>
          </a:p>
        </p:txBody>
      </p:sp>
      <p:pic>
        <p:nvPicPr>
          <p:cNvPr id="406" name="Google Shape;406;p62"/>
          <p:cNvPicPr preferRelativeResize="0"/>
          <p:nvPr/>
        </p:nvPicPr>
        <p:blipFill>
          <a:blip r:embed="rId3">
            <a:alphaModFix/>
          </a:blip>
          <a:stretch>
            <a:fillRect/>
          </a:stretch>
        </p:blipFill>
        <p:spPr>
          <a:xfrm>
            <a:off x="550450" y="1979275"/>
            <a:ext cx="7658100" cy="2114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311700" y="4450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Описание компоненты отображения со свойством children</a:t>
            </a:r>
            <a:endParaRPr/>
          </a:p>
        </p:txBody>
      </p:sp>
      <p:pic>
        <p:nvPicPr>
          <p:cNvPr id="412" name="Google Shape;412;p63"/>
          <p:cNvPicPr preferRelativeResize="0"/>
          <p:nvPr/>
        </p:nvPicPr>
        <p:blipFill>
          <a:blip r:embed="rId3">
            <a:alphaModFix/>
          </a:blip>
          <a:stretch>
            <a:fillRect/>
          </a:stretch>
        </p:blipFill>
        <p:spPr>
          <a:xfrm>
            <a:off x="1889612" y="1376500"/>
            <a:ext cx="5364775" cy="3478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Ссылки на дочерние компоненты</a:t>
            </a:r>
            <a:endParaRPr/>
          </a:p>
        </p:txBody>
      </p:sp>
      <p:pic>
        <p:nvPicPr>
          <p:cNvPr id="418" name="Google Shape;418;p64"/>
          <p:cNvPicPr preferRelativeResize="0"/>
          <p:nvPr/>
        </p:nvPicPr>
        <p:blipFill>
          <a:blip r:embed="rId3">
            <a:alphaModFix/>
          </a:blip>
          <a:stretch>
            <a:fillRect/>
          </a:stretch>
        </p:blipFill>
        <p:spPr>
          <a:xfrm>
            <a:off x="368750" y="1114500"/>
            <a:ext cx="4468149" cy="3352825"/>
          </a:xfrm>
          <a:prstGeom prst="rect">
            <a:avLst/>
          </a:prstGeom>
          <a:noFill/>
          <a:ln>
            <a:noFill/>
          </a:ln>
        </p:spPr>
      </p:pic>
      <p:pic>
        <p:nvPicPr>
          <p:cNvPr id="419" name="Google Shape;419;p64"/>
          <p:cNvPicPr preferRelativeResize="0"/>
          <p:nvPr/>
        </p:nvPicPr>
        <p:blipFill>
          <a:blip r:embed="rId4">
            <a:alphaModFix/>
          </a:blip>
          <a:stretch>
            <a:fillRect/>
          </a:stretch>
        </p:blipFill>
        <p:spPr>
          <a:xfrm>
            <a:off x="4993750" y="1114498"/>
            <a:ext cx="3997850" cy="2423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5"/>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Жизненный цикл компонентов</a:t>
            </a:r>
            <a:endParaRPr/>
          </a:p>
        </p:txBody>
      </p:sp>
      <p:pic>
        <p:nvPicPr>
          <p:cNvPr id="425" name="Google Shape;425;p65"/>
          <p:cNvPicPr preferRelativeResize="0"/>
          <p:nvPr/>
        </p:nvPicPr>
        <p:blipFill>
          <a:blip r:embed="rId3">
            <a:alphaModFix/>
          </a:blip>
          <a:stretch>
            <a:fillRect/>
          </a:stretch>
        </p:blipFill>
        <p:spPr>
          <a:xfrm>
            <a:off x="1021175" y="844025"/>
            <a:ext cx="7101645" cy="3994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6"/>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Пару слов о getDerivedStateFromProps</a:t>
            </a:r>
            <a:endParaRPr/>
          </a:p>
        </p:txBody>
      </p:sp>
      <p:pic>
        <p:nvPicPr>
          <p:cNvPr id="431" name="Google Shape;431;p66"/>
          <p:cNvPicPr preferRelativeResize="0"/>
          <p:nvPr/>
        </p:nvPicPr>
        <p:blipFill>
          <a:blip r:embed="rId3">
            <a:alphaModFix/>
          </a:blip>
          <a:stretch>
            <a:fillRect/>
          </a:stretch>
        </p:blipFill>
        <p:spPr>
          <a:xfrm>
            <a:off x="544275" y="1446688"/>
            <a:ext cx="4027726" cy="2250125"/>
          </a:xfrm>
          <a:prstGeom prst="rect">
            <a:avLst/>
          </a:prstGeom>
          <a:noFill/>
          <a:ln>
            <a:noFill/>
          </a:ln>
        </p:spPr>
      </p:pic>
      <p:pic>
        <p:nvPicPr>
          <p:cNvPr id="432" name="Google Shape;432;p66"/>
          <p:cNvPicPr preferRelativeResize="0"/>
          <p:nvPr/>
        </p:nvPicPr>
        <p:blipFill>
          <a:blip r:embed="rId4">
            <a:alphaModFix/>
          </a:blip>
          <a:stretch>
            <a:fillRect/>
          </a:stretch>
        </p:blipFill>
        <p:spPr>
          <a:xfrm>
            <a:off x="4902500" y="1675300"/>
            <a:ext cx="3929799" cy="2139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7"/>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Пару слов о getDerivedStateFromProps</a:t>
            </a:r>
            <a:endParaRPr/>
          </a:p>
        </p:txBody>
      </p:sp>
      <p:pic>
        <p:nvPicPr>
          <p:cNvPr id="438" name="Google Shape;438;p67"/>
          <p:cNvPicPr preferRelativeResize="0"/>
          <p:nvPr/>
        </p:nvPicPr>
        <p:blipFill>
          <a:blip r:embed="rId3">
            <a:alphaModFix/>
          </a:blip>
          <a:stretch>
            <a:fillRect/>
          </a:stretch>
        </p:blipFill>
        <p:spPr>
          <a:xfrm>
            <a:off x="487625" y="1452563"/>
            <a:ext cx="4581525" cy="2238375"/>
          </a:xfrm>
          <a:prstGeom prst="rect">
            <a:avLst/>
          </a:prstGeom>
          <a:noFill/>
          <a:ln>
            <a:noFill/>
          </a:ln>
        </p:spPr>
      </p:pic>
      <p:sp>
        <p:nvSpPr>
          <p:cNvPr id="439" name="Google Shape;439;p67"/>
          <p:cNvSpPr txBox="1"/>
          <p:nvPr/>
        </p:nvSpPr>
        <p:spPr>
          <a:xfrm>
            <a:off x="4998925" y="1449825"/>
            <a:ext cx="3771000" cy="26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Не рекомендуется так делать, поскольку усложняется процесс взаимодействия с компонентой</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Лучше использовать либо полностью контролируемый компонент, либо не контролируемый</a:t>
            </a:r>
            <a:endParaRPr sz="18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type="title"/>
          </p:nvPr>
        </p:nvSpPr>
        <p:spPr>
          <a:xfrm>
            <a:off x="311700" y="2164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Пару слов о getDerivedStateFromProps. Как делать не стоит</a:t>
            </a:r>
            <a:endParaRPr/>
          </a:p>
        </p:txBody>
      </p:sp>
      <p:pic>
        <p:nvPicPr>
          <p:cNvPr id="445" name="Google Shape;445;p68"/>
          <p:cNvPicPr preferRelativeResize="0"/>
          <p:nvPr/>
        </p:nvPicPr>
        <p:blipFill>
          <a:blip r:embed="rId3">
            <a:alphaModFix/>
          </a:blip>
          <a:stretch>
            <a:fillRect/>
          </a:stretch>
        </p:blipFill>
        <p:spPr>
          <a:xfrm>
            <a:off x="442075" y="1556925"/>
            <a:ext cx="6599624" cy="3375775"/>
          </a:xfrm>
          <a:prstGeom prst="rect">
            <a:avLst/>
          </a:prstGeom>
          <a:noFill/>
          <a:ln>
            <a:noFill/>
          </a:ln>
        </p:spPr>
      </p:pic>
      <p:sp>
        <p:nvSpPr>
          <p:cNvPr id="446" name="Google Shape;446;p68"/>
          <p:cNvSpPr txBox="1"/>
          <p:nvPr/>
        </p:nvSpPr>
        <p:spPr>
          <a:xfrm>
            <a:off x="442075" y="105797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1</a:t>
            </a:r>
            <a:endParaRPr b="1" sz="18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9"/>
          <p:cNvSpPr txBox="1"/>
          <p:nvPr>
            <p:ph type="title"/>
          </p:nvPr>
        </p:nvSpPr>
        <p:spPr>
          <a:xfrm>
            <a:off x="311700" y="2164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Пару слов о getDerivedStateFromProps. Как делать не стоит</a:t>
            </a:r>
            <a:endParaRPr/>
          </a:p>
        </p:txBody>
      </p:sp>
      <p:pic>
        <p:nvPicPr>
          <p:cNvPr id="452" name="Google Shape;452;p69"/>
          <p:cNvPicPr preferRelativeResize="0"/>
          <p:nvPr/>
        </p:nvPicPr>
        <p:blipFill>
          <a:blip r:embed="rId3">
            <a:alphaModFix/>
          </a:blip>
          <a:stretch>
            <a:fillRect/>
          </a:stretch>
        </p:blipFill>
        <p:spPr>
          <a:xfrm>
            <a:off x="495600" y="1596475"/>
            <a:ext cx="4742850" cy="3415576"/>
          </a:xfrm>
          <a:prstGeom prst="rect">
            <a:avLst/>
          </a:prstGeom>
          <a:noFill/>
          <a:ln>
            <a:noFill/>
          </a:ln>
        </p:spPr>
      </p:pic>
      <p:sp>
        <p:nvSpPr>
          <p:cNvPr id="453" name="Google Shape;453;p69"/>
          <p:cNvSpPr txBox="1"/>
          <p:nvPr/>
        </p:nvSpPr>
        <p:spPr>
          <a:xfrm>
            <a:off x="495600" y="105797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1</a:t>
            </a:r>
            <a:endParaRPr b="1" sz="1800">
              <a:solidFill>
                <a:schemeClr val="dk1"/>
              </a:solidFill>
            </a:endParaRPr>
          </a:p>
        </p:txBody>
      </p:sp>
      <p:sp>
        <p:nvSpPr>
          <p:cNvPr id="454" name="Google Shape;454;p69"/>
          <p:cNvSpPr txBox="1"/>
          <p:nvPr/>
        </p:nvSpPr>
        <p:spPr>
          <a:xfrm>
            <a:off x="5238450" y="1487575"/>
            <a:ext cx="3771000" cy="26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Проблема</a:t>
            </a:r>
            <a:br>
              <a:rPr b="1" lang="ru" sz="1800">
                <a:solidFill>
                  <a:schemeClr val="dk1"/>
                </a:solidFill>
              </a:rPr>
            </a:br>
            <a:r>
              <a:rPr lang="ru" sz="1800">
                <a:solidFill>
                  <a:schemeClr val="dk1"/>
                </a:solidFill>
              </a:rPr>
              <a:t>Проблема состоит в безусловном получении нового состояния из props, что приводит к некорректному поведению</a:t>
            </a:r>
            <a:endParaRPr sz="18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0"/>
          <p:cNvSpPr txBox="1"/>
          <p:nvPr>
            <p:ph type="title"/>
          </p:nvPr>
        </p:nvSpPr>
        <p:spPr>
          <a:xfrm>
            <a:off x="311700" y="2164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Пару слов о getDerivedStateFromProps. Как делать не стоит</a:t>
            </a:r>
            <a:endParaRPr/>
          </a:p>
        </p:txBody>
      </p:sp>
      <p:sp>
        <p:nvSpPr>
          <p:cNvPr id="460" name="Google Shape;460;p70"/>
          <p:cNvSpPr txBox="1"/>
          <p:nvPr/>
        </p:nvSpPr>
        <p:spPr>
          <a:xfrm>
            <a:off x="442075" y="105797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2</a:t>
            </a:r>
            <a:endParaRPr b="1" sz="1800">
              <a:solidFill>
                <a:schemeClr val="dk1"/>
              </a:solidFill>
            </a:endParaRPr>
          </a:p>
        </p:txBody>
      </p:sp>
      <p:pic>
        <p:nvPicPr>
          <p:cNvPr id="461" name="Google Shape;461;p70"/>
          <p:cNvPicPr preferRelativeResize="0"/>
          <p:nvPr/>
        </p:nvPicPr>
        <p:blipFill>
          <a:blip r:embed="rId3">
            <a:alphaModFix/>
          </a:blip>
          <a:stretch>
            <a:fillRect/>
          </a:stretch>
        </p:blipFill>
        <p:spPr>
          <a:xfrm>
            <a:off x="246675" y="1535225"/>
            <a:ext cx="5280982" cy="3351125"/>
          </a:xfrm>
          <a:prstGeom prst="rect">
            <a:avLst/>
          </a:prstGeom>
          <a:noFill/>
          <a:ln>
            <a:noFill/>
          </a:ln>
        </p:spPr>
      </p:pic>
      <p:pic>
        <p:nvPicPr>
          <p:cNvPr id="462" name="Google Shape;462;p70"/>
          <p:cNvPicPr preferRelativeResize="0"/>
          <p:nvPr/>
        </p:nvPicPr>
        <p:blipFill>
          <a:blip r:embed="rId4">
            <a:alphaModFix/>
          </a:blip>
          <a:stretch>
            <a:fillRect/>
          </a:stretch>
        </p:blipFill>
        <p:spPr>
          <a:xfrm>
            <a:off x="5669582" y="1535225"/>
            <a:ext cx="3311543" cy="220769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1"/>
          <p:cNvSpPr txBox="1"/>
          <p:nvPr>
            <p:ph type="title"/>
          </p:nvPr>
        </p:nvSpPr>
        <p:spPr>
          <a:xfrm>
            <a:off x="311700" y="2164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Пару слов о getDerivedStateFromProps. Как делать не стоит</a:t>
            </a:r>
            <a:endParaRPr/>
          </a:p>
        </p:txBody>
      </p:sp>
      <p:sp>
        <p:nvSpPr>
          <p:cNvPr id="468" name="Google Shape;468;p71"/>
          <p:cNvSpPr txBox="1"/>
          <p:nvPr/>
        </p:nvSpPr>
        <p:spPr>
          <a:xfrm>
            <a:off x="442075" y="1057975"/>
            <a:ext cx="3079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Пример 2</a:t>
            </a:r>
            <a:endParaRPr b="1" sz="1800">
              <a:solidFill>
                <a:schemeClr val="dk1"/>
              </a:solidFill>
            </a:endParaRPr>
          </a:p>
        </p:txBody>
      </p:sp>
      <p:pic>
        <p:nvPicPr>
          <p:cNvPr id="469" name="Google Shape;469;p71"/>
          <p:cNvPicPr preferRelativeResize="0"/>
          <p:nvPr/>
        </p:nvPicPr>
        <p:blipFill>
          <a:blip r:embed="rId3">
            <a:alphaModFix/>
          </a:blip>
          <a:stretch>
            <a:fillRect/>
          </a:stretch>
        </p:blipFill>
        <p:spPr>
          <a:xfrm>
            <a:off x="442075" y="1588275"/>
            <a:ext cx="4383075" cy="3350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475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Браузерные войны</a:t>
            </a:r>
            <a:endParaRPr/>
          </a:p>
        </p:txBody>
      </p:sp>
      <p:pic>
        <p:nvPicPr>
          <p:cNvPr id="87" name="Google Shape;87;p18"/>
          <p:cNvPicPr preferRelativeResize="0"/>
          <p:nvPr/>
        </p:nvPicPr>
        <p:blipFill rotWithShape="1">
          <a:blip r:embed="rId3">
            <a:alphaModFix/>
          </a:blip>
          <a:srcRect b="0" l="0" r="18267" t="0"/>
          <a:stretch/>
        </p:blipFill>
        <p:spPr>
          <a:xfrm>
            <a:off x="244825" y="1115199"/>
            <a:ext cx="2158000" cy="2112274"/>
          </a:xfrm>
          <a:prstGeom prst="rect">
            <a:avLst/>
          </a:prstGeom>
          <a:noFill/>
          <a:ln>
            <a:noFill/>
          </a:ln>
        </p:spPr>
      </p:pic>
      <p:pic>
        <p:nvPicPr>
          <p:cNvPr id="88" name="Google Shape;88;p18"/>
          <p:cNvPicPr preferRelativeResize="0"/>
          <p:nvPr/>
        </p:nvPicPr>
        <p:blipFill>
          <a:blip r:embed="rId4">
            <a:alphaModFix/>
          </a:blip>
          <a:stretch>
            <a:fillRect/>
          </a:stretch>
        </p:blipFill>
        <p:spPr>
          <a:xfrm>
            <a:off x="2931750" y="1063950"/>
            <a:ext cx="2067599" cy="2067599"/>
          </a:xfrm>
          <a:prstGeom prst="rect">
            <a:avLst/>
          </a:prstGeom>
          <a:noFill/>
          <a:ln>
            <a:noFill/>
          </a:ln>
        </p:spPr>
      </p:pic>
      <p:sp>
        <p:nvSpPr>
          <p:cNvPr id="89" name="Google Shape;89;p18"/>
          <p:cNvSpPr txBox="1"/>
          <p:nvPr/>
        </p:nvSpPr>
        <p:spPr>
          <a:xfrm>
            <a:off x="244825" y="3227475"/>
            <a:ext cx="5216700" cy="20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В результате:</a:t>
            </a:r>
            <a:br>
              <a:rPr b="1" lang="ru" sz="1800">
                <a:solidFill>
                  <a:schemeClr val="dk1"/>
                </a:solidFill>
              </a:rPr>
            </a:br>
            <a:br>
              <a:rPr b="1" lang="ru" sz="1800">
                <a:solidFill>
                  <a:schemeClr val="dk1"/>
                </a:solidFill>
              </a:rPr>
            </a:br>
            <a:r>
              <a:rPr lang="ru" sz="1800">
                <a:solidFill>
                  <a:schemeClr val="dk1"/>
                </a:solidFill>
              </a:rPr>
              <a:t>Разработчики сталкивались со сложностями проприетарных решений из-за чего приходилось поддерживать варианты веб-страниц</a:t>
            </a:r>
            <a:endParaRPr sz="1800">
              <a:solidFill>
                <a:schemeClr val="dk1"/>
              </a:solidFill>
            </a:endParaRPr>
          </a:p>
        </p:txBody>
      </p:sp>
      <p:pic>
        <p:nvPicPr>
          <p:cNvPr id="90" name="Google Shape;90;p18"/>
          <p:cNvPicPr preferRelativeResize="0"/>
          <p:nvPr/>
        </p:nvPicPr>
        <p:blipFill>
          <a:blip r:embed="rId5">
            <a:alphaModFix/>
          </a:blip>
          <a:stretch>
            <a:fillRect/>
          </a:stretch>
        </p:blipFill>
        <p:spPr>
          <a:xfrm>
            <a:off x="5292450" y="117863"/>
            <a:ext cx="3142876" cy="47820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2"/>
          <p:cNvSpPr txBox="1"/>
          <p:nvPr>
            <p:ph type="title"/>
          </p:nvPr>
        </p:nvSpPr>
        <p:spPr>
          <a:xfrm>
            <a:off x="311700" y="2164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Пару слов о getDerivedStateFromProps. Более удачное применение</a:t>
            </a:r>
            <a:endParaRPr/>
          </a:p>
        </p:txBody>
      </p:sp>
      <p:pic>
        <p:nvPicPr>
          <p:cNvPr id="475" name="Google Shape;475;p72"/>
          <p:cNvPicPr preferRelativeResize="0"/>
          <p:nvPr/>
        </p:nvPicPr>
        <p:blipFill>
          <a:blip r:embed="rId3">
            <a:alphaModFix/>
          </a:blip>
          <a:stretch>
            <a:fillRect/>
          </a:stretch>
        </p:blipFill>
        <p:spPr>
          <a:xfrm>
            <a:off x="400150" y="1464325"/>
            <a:ext cx="5479474" cy="3438250"/>
          </a:xfrm>
          <a:prstGeom prst="rect">
            <a:avLst/>
          </a:prstGeom>
          <a:noFill/>
          <a:ln>
            <a:noFill/>
          </a:ln>
        </p:spPr>
      </p:pic>
      <p:pic>
        <p:nvPicPr>
          <p:cNvPr id="476" name="Google Shape;476;p72"/>
          <p:cNvPicPr preferRelativeResize="0"/>
          <p:nvPr/>
        </p:nvPicPr>
        <p:blipFill>
          <a:blip r:embed="rId4">
            <a:alphaModFix/>
          </a:blip>
          <a:stretch>
            <a:fillRect/>
          </a:stretch>
        </p:blipFill>
        <p:spPr>
          <a:xfrm>
            <a:off x="6021550" y="1390638"/>
            <a:ext cx="2959576" cy="236223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3"/>
          <p:cNvSpPr txBox="1"/>
          <p:nvPr>
            <p:ph type="title"/>
          </p:nvPr>
        </p:nvSpPr>
        <p:spPr>
          <a:xfrm>
            <a:off x="311700" y="2164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Пару слов о getDerivedStateFromProps. Более удачное применение</a:t>
            </a:r>
            <a:endParaRPr/>
          </a:p>
        </p:txBody>
      </p:sp>
      <p:pic>
        <p:nvPicPr>
          <p:cNvPr id="482" name="Google Shape;482;p73"/>
          <p:cNvPicPr preferRelativeResize="0"/>
          <p:nvPr/>
        </p:nvPicPr>
        <p:blipFill>
          <a:blip r:embed="rId3">
            <a:alphaModFix/>
          </a:blip>
          <a:stretch>
            <a:fillRect/>
          </a:stretch>
        </p:blipFill>
        <p:spPr>
          <a:xfrm>
            <a:off x="311700" y="1310675"/>
            <a:ext cx="5295900" cy="3419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4"/>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Отрисовка списков и prop key</a:t>
            </a:r>
            <a:endParaRPr/>
          </a:p>
        </p:txBody>
      </p:sp>
      <p:pic>
        <p:nvPicPr>
          <p:cNvPr id="488" name="Google Shape;488;p74"/>
          <p:cNvPicPr preferRelativeResize="0"/>
          <p:nvPr/>
        </p:nvPicPr>
        <p:blipFill>
          <a:blip r:embed="rId3">
            <a:alphaModFix/>
          </a:blip>
          <a:stretch>
            <a:fillRect/>
          </a:stretch>
        </p:blipFill>
        <p:spPr>
          <a:xfrm>
            <a:off x="311700" y="1627925"/>
            <a:ext cx="3552825" cy="2114550"/>
          </a:xfrm>
          <a:prstGeom prst="rect">
            <a:avLst/>
          </a:prstGeom>
          <a:noFill/>
          <a:ln>
            <a:noFill/>
          </a:ln>
        </p:spPr>
      </p:pic>
      <p:pic>
        <p:nvPicPr>
          <p:cNvPr id="489" name="Google Shape;489;p74"/>
          <p:cNvPicPr preferRelativeResize="0"/>
          <p:nvPr/>
        </p:nvPicPr>
        <p:blipFill>
          <a:blip r:embed="rId4">
            <a:alphaModFix/>
          </a:blip>
          <a:stretch>
            <a:fillRect/>
          </a:stretch>
        </p:blipFill>
        <p:spPr>
          <a:xfrm>
            <a:off x="4223750" y="1627913"/>
            <a:ext cx="4537400" cy="2965850"/>
          </a:xfrm>
          <a:prstGeom prst="rect">
            <a:avLst/>
          </a:prstGeom>
          <a:noFill/>
          <a:ln>
            <a:noFill/>
          </a:ln>
        </p:spPr>
      </p:pic>
      <p:sp>
        <p:nvSpPr>
          <p:cNvPr id="490" name="Google Shape;490;p74"/>
          <p:cNvSpPr txBox="1"/>
          <p:nvPr/>
        </p:nvSpPr>
        <p:spPr>
          <a:xfrm>
            <a:off x="311700" y="953575"/>
            <a:ext cx="36666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Инициализация состояния</a:t>
            </a:r>
            <a:endParaRPr b="1" sz="1800">
              <a:solidFill>
                <a:schemeClr val="dk1"/>
              </a:solidFill>
            </a:endParaRPr>
          </a:p>
        </p:txBody>
      </p:sp>
      <p:sp>
        <p:nvSpPr>
          <p:cNvPr id="491" name="Google Shape;491;p74"/>
          <p:cNvSpPr txBox="1"/>
          <p:nvPr/>
        </p:nvSpPr>
        <p:spPr>
          <a:xfrm>
            <a:off x="4223750" y="953575"/>
            <a:ext cx="47664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Отрисовка компонента и обработка удаления</a:t>
            </a:r>
            <a:endParaRPr b="1" sz="18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5"/>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Отрисовка списков и prop key</a:t>
            </a:r>
            <a:endParaRPr/>
          </a:p>
        </p:txBody>
      </p:sp>
      <p:pic>
        <p:nvPicPr>
          <p:cNvPr id="497" name="Google Shape;497;p75"/>
          <p:cNvPicPr preferRelativeResize="0"/>
          <p:nvPr/>
        </p:nvPicPr>
        <p:blipFill>
          <a:blip r:embed="rId3">
            <a:alphaModFix/>
          </a:blip>
          <a:stretch>
            <a:fillRect/>
          </a:stretch>
        </p:blipFill>
        <p:spPr>
          <a:xfrm>
            <a:off x="152400" y="3793400"/>
            <a:ext cx="8839200" cy="950939"/>
          </a:xfrm>
          <a:prstGeom prst="rect">
            <a:avLst/>
          </a:prstGeom>
          <a:noFill/>
          <a:ln>
            <a:noFill/>
          </a:ln>
        </p:spPr>
      </p:pic>
      <p:pic>
        <p:nvPicPr>
          <p:cNvPr id="498" name="Google Shape;498;p75"/>
          <p:cNvPicPr preferRelativeResize="0"/>
          <p:nvPr/>
        </p:nvPicPr>
        <p:blipFill rotWithShape="1">
          <a:blip r:embed="rId4">
            <a:alphaModFix/>
          </a:blip>
          <a:srcRect b="0" l="1506" r="0" t="3157"/>
          <a:stretch/>
        </p:blipFill>
        <p:spPr>
          <a:xfrm>
            <a:off x="379225" y="1240300"/>
            <a:ext cx="4559475" cy="2020175"/>
          </a:xfrm>
          <a:prstGeom prst="rect">
            <a:avLst/>
          </a:prstGeom>
          <a:noFill/>
          <a:ln>
            <a:noFill/>
          </a:ln>
        </p:spPr>
      </p:pic>
      <p:sp>
        <p:nvSpPr>
          <p:cNvPr id="499" name="Google Shape;499;p75"/>
          <p:cNvSpPr txBox="1"/>
          <p:nvPr/>
        </p:nvSpPr>
        <p:spPr>
          <a:xfrm>
            <a:off x="5491300" y="1156500"/>
            <a:ext cx="3341100" cy="23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React понимает, что отрисовывает однотипные компоненты (список) и предупреждает, что для эффективного обновления DOM необходимо, чтобы элементы имели ключи</a:t>
            </a:r>
            <a:endParaRPr sz="18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6"/>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Отрисовка списков и prop key</a:t>
            </a:r>
            <a:endParaRPr/>
          </a:p>
        </p:txBody>
      </p:sp>
      <p:sp>
        <p:nvSpPr>
          <p:cNvPr id="505" name="Google Shape;505;p76"/>
          <p:cNvSpPr txBox="1"/>
          <p:nvPr/>
        </p:nvSpPr>
        <p:spPr>
          <a:xfrm>
            <a:off x="483975" y="1390950"/>
            <a:ext cx="7752000" cy="24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Попробуем в качестве ключа использовать index элемента и посмотрим, что будет происходить с компонентами при удалении элемента из середины списка. В примере используются чистые компоненты.</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ru" sz="1800">
                <a:solidFill>
                  <a:srgbClr val="333333"/>
                </a:solidFill>
                <a:highlight>
                  <a:srgbClr val="FFFFFF"/>
                </a:highlight>
              </a:rPr>
              <a:t>Чистый компонент</a:t>
            </a:r>
            <a:r>
              <a:rPr lang="ru" sz="1800">
                <a:solidFill>
                  <a:srgbClr val="333333"/>
                </a:solidFill>
                <a:highlight>
                  <a:srgbClr val="FFFFFF"/>
                </a:highlight>
              </a:rPr>
              <a:t> — это компонент, который всегда рендерит одно и то же при одних и тех же значениях props. Это серьезно улучшает производительность. </a:t>
            </a:r>
            <a:endParaRPr sz="18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7"/>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Отрисовка списков и prop key</a:t>
            </a:r>
            <a:endParaRPr/>
          </a:p>
        </p:txBody>
      </p:sp>
      <p:pic>
        <p:nvPicPr>
          <p:cNvPr id="511" name="Google Shape;511;p77"/>
          <p:cNvPicPr preferRelativeResize="0"/>
          <p:nvPr/>
        </p:nvPicPr>
        <p:blipFill rotWithShape="1">
          <a:blip r:embed="rId3">
            <a:alphaModFix/>
          </a:blip>
          <a:srcRect b="0" l="0" r="5195" t="0"/>
          <a:stretch/>
        </p:blipFill>
        <p:spPr>
          <a:xfrm>
            <a:off x="54525" y="1560900"/>
            <a:ext cx="4313602" cy="2559325"/>
          </a:xfrm>
          <a:prstGeom prst="rect">
            <a:avLst/>
          </a:prstGeom>
          <a:noFill/>
          <a:ln>
            <a:noFill/>
          </a:ln>
        </p:spPr>
      </p:pic>
      <p:sp>
        <p:nvSpPr>
          <p:cNvPr id="512" name="Google Shape;512;p77"/>
          <p:cNvSpPr txBox="1"/>
          <p:nvPr/>
        </p:nvSpPr>
        <p:spPr>
          <a:xfrm>
            <a:off x="311700" y="4617275"/>
            <a:ext cx="55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https://www.youtube.com/watch?v=OtAlPwW8DNU&amp;t=47s</a:t>
            </a:r>
            <a:endParaRPr/>
          </a:p>
        </p:txBody>
      </p:sp>
      <p:pic>
        <p:nvPicPr>
          <p:cNvPr id="513" name="Google Shape;513;p77"/>
          <p:cNvPicPr preferRelativeResize="0"/>
          <p:nvPr/>
        </p:nvPicPr>
        <p:blipFill>
          <a:blip r:embed="rId4">
            <a:alphaModFix/>
          </a:blip>
          <a:stretch>
            <a:fillRect/>
          </a:stretch>
        </p:blipFill>
        <p:spPr>
          <a:xfrm>
            <a:off x="4481625" y="1560900"/>
            <a:ext cx="4549886" cy="2559325"/>
          </a:xfrm>
          <a:prstGeom prst="rect">
            <a:avLst/>
          </a:prstGeom>
          <a:noFill/>
          <a:ln>
            <a:noFill/>
          </a:ln>
        </p:spPr>
      </p:pic>
      <p:sp>
        <p:nvSpPr>
          <p:cNvPr id="514" name="Google Shape;514;p77"/>
          <p:cNvSpPr txBox="1"/>
          <p:nvPr/>
        </p:nvSpPr>
        <p:spPr>
          <a:xfrm>
            <a:off x="378025" y="966813"/>
            <a:ext cx="36666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Пользовательское ожидание</a:t>
            </a:r>
            <a:endParaRPr b="1" sz="1800">
              <a:solidFill>
                <a:schemeClr val="dk1"/>
              </a:solidFill>
            </a:endParaRPr>
          </a:p>
        </p:txBody>
      </p:sp>
      <p:sp>
        <p:nvSpPr>
          <p:cNvPr id="515" name="Google Shape;515;p77"/>
          <p:cNvSpPr txBox="1"/>
          <p:nvPr/>
        </p:nvSpPr>
        <p:spPr>
          <a:xfrm>
            <a:off x="4790063" y="953575"/>
            <a:ext cx="39330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Что происходит на самом деле</a:t>
            </a:r>
            <a:endParaRPr b="1" sz="18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8"/>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Правильная отрисовка списков</a:t>
            </a:r>
            <a:endParaRPr/>
          </a:p>
        </p:txBody>
      </p:sp>
      <p:pic>
        <p:nvPicPr>
          <p:cNvPr id="521" name="Google Shape;521;p78"/>
          <p:cNvPicPr preferRelativeResize="0"/>
          <p:nvPr/>
        </p:nvPicPr>
        <p:blipFill>
          <a:blip r:embed="rId3">
            <a:alphaModFix/>
          </a:blip>
          <a:stretch>
            <a:fillRect/>
          </a:stretch>
        </p:blipFill>
        <p:spPr>
          <a:xfrm>
            <a:off x="311700" y="957475"/>
            <a:ext cx="4479100" cy="3420300"/>
          </a:xfrm>
          <a:prstGeom prst="rect">
            <a:avLst/>
          </a:prstGeom>
          <a:noFill/>
          <a:ln>
            <a:noFill/>
          </a:ln>
        </p:spPr>
      </p:pic>
      <p:pic>
        <p:nvPicPr>
          <p:cNvPr id="522" name="Google Shape;522;p78"/>
          <p:cNvPicPr preferRelativeResize="0"/>
          <p:nvPr/>
        </p:nvPicPr>
        <p:blipFill>
          <a:blip r:embed="rId4">
            <a:alphaModFix/>
          </a:blip>
          <a:stretch>
            <a:fillRect/>
          </a:stretch>
        </p:blipFill>
        <p:spPr>
          <a:xfrm>
            <a:off x="3658100" y="1072700"/>
            <a:ext cx="5396575" cy="16341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9"/>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Prop key</a:t>
            </a:r>
            <a:endParaRPr/>
          </a:p>
        </p:txBody>
      </p:sp>
      <p:pic>
        <p:nvPicPr>
          <p:cNvPr id="528" name="Google Shape;528;p79"/>
          <p:cNvPicPr preferRelativeResize="0"/>
          <p:nvPr/>
        </p:nvPicPr>
        <p:blipFill>
          <a:blip r:embed="rId3">
            <a:alphaModFix/>
          </a:blip>
          <a:stretch>
            <a:fillRect/>
          </a:stretch>
        </p:blipFill>
        <p:spPr>
          <a:xfrm>
            <a:off x="311700" y="891675"/>
            <a:ext cx="4838974" cy="3994674"/>
          </a:xfrm>
          <a:prstGeom prst="rect">
            <a:avLst/>
          </a:prstGeom>
          <a:noFill/>
          <a:ln>
            <a:noFill/>
          </a:ln>
        </p:spPr>
      </p:pic>
      <p:sp>
        <p:nvSpPr>
          <p:cNvPr id="529" name="Google Shape;529;p79"/>
          <p:cNvSpPr txBox="1"/>
          <p:nvPr/>
        </p:nvSpPr>
        <p:spPr>
          <a:xfrm>
            <a:off x="5669375" y="737475"/>
            <a:ext cx="3373200" cy="3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Prop key используется для оптимизации процесса отрисовки узлов дерева документа. Как правило ключи используется для отрисовки списков, однако можно встретить и такое применение</a:t>
            </a:r>
            <a:endParaRPr sz="18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0"/>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Prop key . Подытожим</a:t>
            </a:r>
            <a:endParaRPr/>
          </a:p>
        </p:txBody>
      </p:sp>
      <p:sp>
        <p:nvSpPr>
          <p:cNvPr id="535" name="Google Shape;535;p80"/>
          <p:cNvSpPr txBox="1"/>
          <p:nvPr/>
        </p:nvSpPr>
        <p:spPr>
          <a:xfrm>
            <a:off x="345750" y="932350"/>
            <a:ext cx="8452500" cy="4221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ru" sz="1800">
                <a:solidFill>
                  <a:schemeClr val="dk1"/>
                </a:solidFill>
                <a:highlight>
                  <a:srgbClr val="FFFFFF"/>
                </a:highlight>
              </a:rPr>
              <a:t>В качестве ключей нужно использовать уникальные идентификаторы. В том случае, если список не будет изменяться, то можно использовать индекс элемента в массиве. Во всех других случаях индексом должен быть какой-то props с уникальным значением</a:t>
            </a:r>
            <a:endParaRPr sz="1800">
              <a:solidFill>
                <a:schemeClr val="dk1"/>
              </a:solidFill>
              <a:highlight>
                <a:srgbClr val="FFFFFF"/>
              </a:highlight>
            </a:endParaRPr>
          </a:p>
          <a:p>
            <a:pPr indent="0" lvl="0" marL="0" rtl="0" algn="l">
              <a:lnSpc>
                <a:spcPct val="135714"/>
              </a:lnSpc>
              <a:spcBef>
                <a:spcPts val="0"/>
              </a:spcBef>
              <a:spcAft>
                <a:spcPts val="0"/>
              </a:spcAft>
              <a:buNone/>
            </a:pPr>
            <a:r>
              <a:rPr lang="ru" sz="1800">
                <a:solidFill>
                  <a:schemeClr val="dk1"/>
                </a:solidFill>
                <a:highlight>
                  <a:srgbClr val="FFFFFF"/>
                </a:highlight>
              </a:rPr>
              <a:t>Если пропсы компонента при перерисовке всего списка не изменяются для чистого компонента (при условии, что ключ не изменился), то применяется оптимизация (элемент не перерисовывается). Отсюда следует, что ключом не может выступать индекс.</a:t>
            </a:r>
            <a:endParaRPr sz="1800">
              <a:solidFill>
                <a:schemeClr val="dk1"/>
              </a:solidFill>
              <a:highlight>
                <a:srgbClr val="FFFFFF"/>
              </a:highlight>
            </a:endParaRPr>
          </a:p>
          <a:p>
            <a:pPr indent="0" lvl="0" marL="0" rtl="0" algn="l">
              <a:lnSpc>
                <a:spcPct val="135714"/>
              </a:lnSpc>
              <a:spcBef>
                <a:spcPts val="0"/>
              </a:spcBef>
              <a:spcAft>
                <a:spcPts val="0"/>
              </a:spcAft>
              <a:buNone/>
            </a:pPr>
            <a:r>
              <a:rPr lang="ru" sz="1800">
                <a:solidFill>
                  <a:schemeClr val="dk1"/>
                </a:solidFill>
                <a:highlight>
                  <a:srgbClr val="FFFFFF"/>
                </a:highlight>
              </a:rPr>
              <a:t>Если мы используем не чистые компоненты, а данные берутся только из состояния, то при неизменном ключе и измененных пропсах состояние сохронится.</a:t>
            </a:r>
            <a:endParaRPr sz="1800">
              <a:solidFill>
                <a:schemeClr val="dk1"/>
              </a:solidFill>
              <a:highlight>
                <a:srgbClr val="FFFFFF"/>
              </a:high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1"/>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Еще об обработке событий</a:t>
            </a:r>
            <a:endParaRPr/>
          </a:p>
        </p:txBody>
      </p:sp>
      <p:sp>
        <p:nvSpPr>
          <p:cNvPr id="541" name="Google Shape;541;p81"/>
          <p:cNvSpPr txBox="1"/>
          <p:nvPr/>
        </p:nvSpPr>
        <p:spPr>
          <a:xfrm>
            <a:off x="714425" y="1093650"/>
            <a:ext cx="7762500" cy="3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Чаще всего разработчики сталкиваются с событиями ChangeEvent для обработки пользовательского ввода и MouseEvent для обработки событий мыши.</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target - ссылка на DOM-элемент на котором сработал обработчик</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preventDefault() - функция предотвращающая дефолтное поведение для некоторого браузерного элемента</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stopPropogation() - функция, которая прекращает дальнейшее распространение события по событийному циклу</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Стандартизация веб-технологий</a:t>
            </a:r>
            <a:endParaRPr/>
          </a:p>
        </p:txBody>
      </p:sp>
      <p:pic>
        <p:nvPicPr>
          <p:cNvPr id="96" name="Google Shape;96;p19"/>
          <p:cNvPicPr preferRelativeResize="0"/>
          <p:nvPr/>
        </p:nvPicPr>
        <p:blipFill>
          <a:blip r:embed="rId3">
            <a:alphaModFix/>
          </a:blip>
          <a:stretch>
            <a:fillRect/>
          </a:stretch>
        </p:blipFill>
        <p:spPr>
          <a:xfrm>
            <a:off x="138276" y="1114863"/>
            <a:ext cx="2933150" cy="2199874"/>
          </a:xfrm>
          <a:prstGeom prst="rect">
            <a:avLst/>
          </a:prstGeom>
          <a:noFill/>
          <a:ln>
            <a:noFill/>
          </a:ln>
        </p:spPr>
      </p:pic>
      <p:sp>
        <p:nvSpPr>
          <p:cNvPr id="97" name="Google Shape;97;p19"/>
          <p:cNvSpPr txBox="1"/>
          <p:nvPr/>
        </p:nvSpPr>
        <p:spPr>
          <a:xfrm>
            <a:off x="5658900" y="1114875"/>
            <a:ext cx="3331200" cy="31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1996 - стандартизация языка HTML</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1997 - принятие спецификации ECMAScript на основе существующих технологий JavaScript и JScript</a:t>
            </a:r>
            <a:endParaRPr sz="1800">
              <a:solidFill>
                <a:schemeClr val="dk1"/>
              </a:solidFill>
            </a:endParaRPr>
          </a:p>
        </p:txBody>
      </p:sp>
      <p:pic>
        <p:nvPicPr>
          <p:cNvPr id="98" name="Google Shape;98;p19"/>
          <p:cNvPicPr preferRelativeResize="0"/>
          <p:nvPr/>
        </p:nvPicPr>
        <p:blipFill>
          <a:blip r:embed="rId4">
            <a:alphaModFix/>
          </a:blip>
          <a:stretch>
            <a:fillRect/>
          </a:stretch>
        </p:blipFill>
        <p:spPr>
          <a:xfrm>
            <a:off x="2934750" y="2151700"/>
            <a:ext cx="2724149" cy="27241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2"/>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 Context</a:t>
            </a:r>
            <a:endParaRPr/>
          </a:p>
        </p:txBody>
      </p:sp>
      <p:pic>
        <p:nvPicPr>
          <p:cNvPr id="547" name="Google Shape;547;p82"/>
          <p:cNvPicPr preferRelativeResize="0"/>
          <p:nvPr/>
        </p:nvPicPr>
        <p:blipFill>
          <a:blip r:embed="rId3">
            <a:alphaModFix/>
          </a:blip>
          <a:stretch>
            <a:fillRect/>
          </a:stretch>
        </p:blipFill>
        <p:spPr>
          <a:xfrm>
            <a:off x="697712" y="1009850"/>
            <a:ext cx="7748577" cy="38555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3"/>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 Context</a:t>
            </a:r>
            <a:endParaRPr/>
          </a:p>
        </p:txBody>
      </p:sp>
      <p:sp>
        <p:nvSpPr>
          <p:cNvPr id="553" name="Google Shape;553;p83"/>
          <p:cNvSpPr txBox="1"/>
          <p:nvPr/>
        </p:nvSpPr>
        <p:spPr>
          <a:xfrm>
            <a:off x="454500" y="1094700"/>
            <a:ext cx="8235000" cy="3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accent2"/>
                </a:solidFill>
              </a:rPr>
              <a:t>Проблема</a:t>
            </a:r>
            <a:endParaRPr b="1" sz="1800">
              <a:solidFill>
                <a:schemeClr val="accent2"/>
              </a:solidFill>
            </a:endParaRPr>
          </a:p>
          <a:p>
            <a:pPr indent="0" lvl="0" marL="0" rtl="0" algn="l">
              <a:spcBef>
                <a:spcPts val="0"/>
              </a:spcBef>
              <a:spcAft>
                <a:spcPts val="0"/>
              </a:spcAft>
              <a:buNone/>
            </a:pPr>
            <a:r>
              <a:rPr lang="ru" sz="1800">
                <a:solidFill>
                  <a:schemeClr val="accent2"/>
                </a:solidFill>
              </a:rPr>
              <a:t>На верхнем уровне приложения хранится url аватарки пользователя, который необходимо передать нескольким дочерним компонентам в различных частях дерева. Для решения этой задачи можно использовать props. Однако такой подход нарушает зоны ответственности каждой компоненты.</a:t>
            </a:r>
            <a:endParaRPr sz="1800">
              <a:solidFill>
                <a:schemeClr val="accent2"/>
              </a:solidFill>
            </a:endParaRPr>
          </a:p>
          <a:p>
            <a:pPr indent="0" lvl="0" marL="0" rtl="0" algn="l">
              <a:spcBef>
                <a:spcPts val="0"/>
              </a:spcBef>
              <a:spcAft>
                <a:spcPts val="0"/>
              </a:spcAft>
              <a:buNone/>
            </a:pPr>
            <a:r>
              <a:t/>
            </a:r>
            <a:endParaRPr sz="1800">
              <a:solidFill>
                <a:schemeClr val="accent2"/>
              </a:solidFill>
            </a:endParaRPr>
          </a:p>
          <a:p>
            <a:pPr indent="0" lvl="0" marL="0" rtl="0" algn="l">
              <a:spcBef>
                <a:spcPts val="0"/>
              </a:spcBef>
              <a:spcAft>
                <a:spcPts val="0"/>
              </a:spcAft>
              <a:buNone/>
            </a:pPr>
            <a:r>
              <a:rPr lang="ru" sz="1800">
                <a:solidFill>
                  <a:schemeClr val="accent2"/>
                </a:solidFill>
              </a:rPr>
              <a:t>Такое явление называется сквозной передачей данных дочерним компонентам или prop drilling.</a:t>
            </a:r>
            <a:endParaRPr sz="1800">
              <a:solidFill>
                <a:schemeClr val="accent2"/>
              </a:solidFill>
            </a:endParaRPr>
          </a:p>
          <a:p>
            <a:pPr indent="0" lvl="0" marL="0" rtl="0" algn="l">
              <a:spcBef>
                <a:spcPts val="0"/>
              </a:spcBef>
              <a:spcAft>
                <a:spcPts val="0"/>
              </a:spcAft>
              <a:buNone/>
            </a:pPr>
            <a:r>
              <a:t/>
            </a:r>
            <a:endParaRPr sz="1800">
              <a:solidFill>
                <a:schemeClr val="accent2"/>
              </a:solidFill>
            </a:endParaRPr>
          </a:p>
          <a:p>
            <a:pPr indent="0" lvl="0" marL="0" rtl="0" algn="l">
              <a:spcBef>
                <a:spcPts val="0"/>
              </a:spcBef>
              <a:spcAft>
                <a:spcPts val="0"/>
              </a:spcAft>
              <a:buNone/>
            </a:pPr>
            <a:r>
              <a:rPr lang="ru" sz="1800">
                <a:solidFill>
                  <a:schemeClr val="accent2"/>
                </a:solidFill>
              </a:rPr>
              <a:t>Для решения проблемы сквозной передачи используется React-Контекст.</a:t>
            </a:r>
            <a:endParaRPr sz="1800">
              <a:solidFill>
                <a:schemeClr val="accent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4"/>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 Context</a:t>
            </a:r>
            <a:endParaRPr/>
          </a:p>
        </p:txBody>
      </p:sp>
      <p:pic>
        <p:nvPicPr>
          <p:cNvPr id="559" name="Google Shape;559;p84"/>
          <p:cNvPicPr preferRelativeResize="0"/>
          <p:nvPr/>
        </p:nvPicPr>
        <p:blipFill>
          <a:blip r:embed="rId3">
            <a:alphaModFix/>
          </a:blip>
          <a:stretch>
            <a:fillRect/>
          </a:stretch>
        </p:blipFill>
        <p:spPr>
          <a:xfrm>
            <a:off x="204775" y="1733550"/>
            <a:ext cx="3600450" cy="838200"/>
          </a:xfrm>
          <a:prstGeom prst="rect">
            <a:avLst/>
          </a:prstGeom>
          <a:noFill/>
          <a:ln>
            <a:noFill/>
          </a:ln>
        </p:spPr>
      </p:pic>
      <p:pic>
        <p:nvPicPr>
          <p:cNvPr id="560" name="Google Shape;560;p84"/>
          <p:cNvPicPr preferRelativeResize="0"/>
          <p:nvPr/>
        </p:nvPicPr>
        <p:blipFill>
          <a:blip r:embed="rId4">
            <a:alphaModFix/>
          </a:blip>
          <a:stretch>
            <a:fillRect/>
          </a:stretch>
        </p:blipFill>
        <p:spPr>
          <a:xfrm>
            <a:off x="3855876" y="1240300"/>
            <a:ext cx="4221950" cy="3698400"/>
          </a:xfrm>
          <a:prstGeom prst="rect">
            <a:avLst/>
          </a:prstGeom>
          <a:noFill/>
          <a:ln>
            <a:noFill/>
          </a:ln>
        </p:spPr>
      </p:pic>
      <p:sp>
        <p:nvSpPr>
          <p:cNvPr id="561" name="Google Shape;561;p84"/>
          <p:cNvSpPr txBox="1"/>
          <p:nvPr/>
        </p:nvSpPr>
        <p:spPr>
          <a:xfrm>
            <a:off x="378025" y="966825"/>
            <a:ext cx="26619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Создание контекста</a:t>
            </a:r>
            <a:endParaRPr b="1" sz="1800">
              <a:solidFill>
                <a:schemeClr val="dk1"/>
              </a:solidFill>
            </a:endParaRPr>
          </a:p>
        </p:txBody>
      </p:sp>
      <p:sp>
        <p:nvSpPr>
          <p:cNvPr id="562" name="Google Shape;562;p84"/>
          <p:cNvSpPr txBox="1"/>
          <p:nvPr/>
        </p:nvSpPr>
        <p:spPr>
          <a:xfrm>
            <a:off x="3855875" y="574500"/>
            <a:ext cx="47151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Прокидывание данных через контекст</a:t>
            </a:r>
            <a:endParaRPr b="1" sz="18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5"/>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 Context</a:t>
            </a:r>
            <a:endParaRPr/>
          </a:p>
        </p:txBody>
      </p:sp>
      <p:pic>
        <p:nvPicPr>
          <p:cNvPr id="568" name="Google Shape;568;p85"/>
          <p:cNvPicPr preferRelativeResize="0"/>
          <p:nvPr/>
        </p:nvPicPr>
        <p:blipFill>
          <a:blip r:embed="rId3">
            <a:alphaModFix/>
          </a:blip>
          <a:stretch>
            <a:fillRect/>
          </a:stretch>
        </p:blipFill>
        <p:spPr>
          <a:xfrm>
            <a:off x="614363" y="1446875"/>
            <a:ext cx="7610475" cy="3276600"/>
          </a:xfrm>
          <a:prstGeom prst="rect">
            <a:avLst/>
          </a:prstGeom>
          <a:noFill/>
          <a:ln>
            <a:noFill/>
          </a:ln>
        </p:spPr>
      </p:pic>
      <p:sp>
        <p:nvSpPr>
          <p:cNvPr id="569" name="Google Shape;569;p85"/>
          <p:cNvSpPr txBox="1"/>
          <p:nvPr/>
        </p:nvSpPr>
        <p:spPr>
          <a:xfrm>
            <a:off x="614375" y="975575"/>
            <a:ext cx="66369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Подключение контекста через статическую переменную</a:t>
            </a:r>
            <a:endParaRPr b="1" sz="18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 Context</a:t>
            </a:r>
            <a:endParaRPr/>
          </a:p>
        </p:txBody>
      </p:sp>
      <p:sp>
        <p:nvSpPr>
          <p:cNvPr id="575" name="Google Shape;575;p86"/>
          <p:cNvSpPr txBox="1"/>
          <p:nvPr/>
        </p:nvSpPr>
        <p:spPr>
          <a:xfrm>
            <a:off x="614375" y="975575"/>
            <a:ext cx="80928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Подключение контекста через Context.Consumer и renderProp</a:t>
            </a:r>
            <a:endParaRPr b="1" sz="1800">
              <a:solidFill>
                <a:schemeClr val="dk1"/>
              </a:solidFill>
            </a:endParaRPr>
          </a:p>
        </p:txBody>
      </p:sp>
      <p:pic>
        <p:nvPicPr>
          <p:cNvPr id="576" name="Google Shape;576;p86"/>
          <p:cNvPicPr preferRelativeResize="0"/>
          <p:nvPr/>
        </p:nvPicPr>
        <p:blipFill>
          <a:blip r:embed="rId3">
            <a:alphaModFix/>
          </a:blip>
          <a:stretch>
            <a:fillRect/>
          </a:stretch>
        </p:blipFill>
        <p:spPr>
          <a:xfrm>
            <a:off x="152400" y="1599275"/>
            <a:ext cx="8839200" cy="30112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7"/>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 Context. Подытожим</a:t>
            </a:r>
            <a:endParaRPr/>
          </a:p>
        </p:txBody>
      </p:sp>
      <p:sp>
        <p:nvSpPr>
          <p:cNvPr id="582" name="Google Shape;582;p87"/>
          <p:cNvSpPr txBox="1"/>
          <p:nvPr/>
        </p:nvSpPr>
        <p:spPr>
          <a:xfrm>
            <a:off x="470850" y="844025"/>
            <a:ext cx="8202300" cy="38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Если из какого-то родительского компонента необходимо передать пропсы нескольким глубоко вложенным дочерним компонентам, то для этой задачи можно использовать контекст. Чтобы контекст работал, необходимое дочернее поддерево обернуть в Context.Provider и передать в prop value объект контекста (это могут быть данные и функции обратного вызова (callback)).</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Чтобы воспользоваться данными из контекста внутри классового компонента можно проинициализировать статическую переменную contextType.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ru" sz="1800">
                <a:solidFill>
                  <a:schemeClr val="dk1"/>
                </a:solidFill>
              </a:rPr>
              <a:t>Для функциональных и классовых компонент можно воспользоваться компонентом Context.Consumer, который в качестве children prop принимает функцию, которая принимает контекст и возвращает JSX.</a:t>
            </a:r>
            <a:endParaRPr sz="18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8"/>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AJAX и Promise</a:t>
            </a:r>
            <a:endParaRPr/>
          </a:p>
        </p:txBody>
      </p:sp>
      <p:sp>
        <p:nvSpPr>
          <p:cNvPr id="588" name="Google Shape;588;p88"/>
          <p:cNvSpPr txBox="1"/>
          <p:nvPr/>
        </p:nvSpPr>
        <p:spPr>
          <a:xfrm>
            <a:off x="470850" y="844025"/>
            <a:ext cx="8202300" cy="25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AJAX </a:t>
            </a:r>
            <a:r>
              <a:rPr lang="ru" sz="1800">
                <a:solidFill>
                  <a:schemeClr val="dk1"/>
                </a:solidFill>
              </a:rPr>
              <a:t>(</a:t>
            </a:r>
            <a:r>
              <a:rPr lang="ru" sz="1800">
                <a:solidFill>
                  <a:srgbClr val="333333"/>
                </a:solidFill>
                <a:highlight>
                  <a:srgbClr val="FFFFFF"/>
                </a:highlight>
              </a:rPr>
              <a:t>Asynchronous Javascript and XML)</a:t>
            </a:r>
            <a:r>
              <a:rPr lang="ru" sz="1800">
                <a:solidFill>
                  <a:schemeClr val="dk1"/>
                </a:solidFill>
              </a:rPr>
              <a:t> - </a:t>
            </a:r>
            <a:r>
              <a:rPr lang="ru" sz="1800">
                <a:solidFill>
                  <a:srgbClr val="333333"/>
                </a:solidFill>
                <a:highlight>
                  <a:srgbClr val="FFFFFF"/>
                </a:highlight>
              </a:rPr>
              <a:t>это подход к построению пользовательских приложений, основанный на асинхронной отправке сообщений серверу.</a:t>
            </a:r>
            <a:endParaRPr sz="1800">
              <a:solidFill>
                <a:srgbClr val="333333"/>
              </a:solidFill>
              <a:highlight>
                <a:srgbClr val="FFFFFF"/>
              </a:highlight>
            </a:endParaRPr>
          </a:p>
          <a:p>
            <a:pPr indent="0" lvl="0" marL="0" rtl="0" algn="l">
              <a:spcBef>
                <a:spcPts val="0"/>
              </a:spcBef>
              <a:spcAft>
                <a:spcPts val="0"/>
              </a:spcAft>
              <a:buNone/>
            </a:pPr>
            <a:r>
              <a:t/>
            </a:r>
            <a:endParaRPr sz="1800">
              <a:solidFill>
                <a:srgbClr val="333333"/>
              </a:solidFill>
              <a:highlight>
                <a:srgbClr val="FFFFFF"/>
              </a:highlight>
            </a:endParaRPr>
          </a:p>
          <a:p>
            <a:pPr indent="0" lvl="0" marL="0" rtl="0" algn="l">
              <a:spcBef>
                <a:spcPts val="0"/>
              </a:spcBef>
              <a:spcAft>
                <a:spcPts val="0"/>
              </a:spcAft>
              <a:buNone/>
            </a:pPr>
            <a:r>
              <a:rPr lang="ru" sz="1800">
                <a:solidFill>
                  <a:srgbClr val="333333"/>
                </a:solidFill>
                <a:highlight>
                  <a:srgbClr val="FFFFFF"/>
                </a:highlight>
              </a:rPr>
              <a:t>Для отправки асинхронных запросов в современных версиях языка JavaScript используется функция fetch, которая первым параметром принимает некоторый url, а вторым - объект, содержащий различные HTTP-заголовки запроса.</a:t>
            </a:r>
            <a:endParaRPr sz="1800">
              <a:solidFill>
                <a:srgbClr val="333333"/>
              </a:solidFill>
              <a:highlight>
                <a:srgbClr val="FFFFFF"/>
              </a:high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9"/>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AJAX и Promise</a:t>
            </a:r>
            <a:endParaRPr/>
          </a:p>
        </p:txBody>
      </p:sp>
      <p:pic>
        <p:nvPicPr>
          <p:cNvPr id="594" name="Google Shape;594;p89"/>
          <p:cNvPicPr preferRelativeResize="0"/>
          <p:nvPr/>
        </p:nvPicPr>
        <p:blipFill>
          <a:blip r:embed="rId3">
            <a:alphaModFix/>
          </a:blip>
          <a:stretch>
            <a:fillRect/>
          </a:stretch>
        </p:blipFill>
        <p:spPr>
          <a:xfrm>
            <a:off x="236200" y="1487863"/>
            <a:ext cx="2686050" cy="981075"/>
          </a:xfrm>
          <a:prstGeom prst="rect">
            <a:avLst/>
          </a:prstGeom>
          <a:noFill/>
          <a:ln>
            <a:noFill/>
          </a:ln>
        </p:spPr>
      </p:pic>
      <p:sp>
        <p:nvSpPr>
          <p:cNvPr id="595" name="Google Shape;595;p89"/>
          <p:cNvSpPr txBox="1"/>
          <p:nvPr/>
        </p:nvSpPr>
        <p:spPr>
          <a:xfrm>
            <a:off x="470850" y="844025"/>
            <a:ext cx="25272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Список задач todos</a:t>
            </a:r>
            <a:endParaRPr b="1" sz="1800">
              <a:solidFill>
                <a:srgbClr val="333333"/>
              </a:solidFill>
              <a:highlight>
                <a:srgbClr val="FFFFFF"/>
              </a:highlight>
            </a:endParaRPr>
          </a:p>
        </p:txBody>
      </p:sp>
      <p:pic>
        <p:nvPicPr>
          <p:cNvPr id="596" name="Google Shape;596;p89"/>
          <p:cNvPicPr preferRelativeResize="0"/>
          <p:nvPr/>
        </p:nvPicPr>
        <p:blipFill>
          <a:blip r:embed="rId4">
            <a:alphaModFix/>
          </a:blip>
          <a:stretch>
            <a:fillRect/>
          </a:stretch>
        </p:blipFill>
        <p:spPr>
          <a:xfrm>
            <a:off x="4004750" y="1219300"/>
            <a:ext cx="4707526" cy="3656575"/>
          </a:xfrm>
          <a:prstGeom prst="rect">
            <a:avLst/>
          </a:prstGeom>
          <a:noFill/>
          <a:ln>
            <a:noFill/>
          </a:ln>
        </p:spPr>
      </p:pic>
      <p:pic>
        <p:nvPicPr>
          <p:cNvPr id="597" name="Google Shape;597;p89"/>
          <p:cNvPicPr preferRelativeResize="0"/>
          <p:nvPr/>
        </p:nvPicPr>
        <p:blipFill>
          <a:blip r:embed="rId5">
            <a:alphaModFix/>
          </a:blip>
          <a:stretch>
            <a:fillRect/>
          </a:stretch>
        </p:blipFill>
        <p:spPr>
          <a:xfrm>
            <a:off x="152400" y="2622275"/>
            <a:ext cx="3589129" cy="23688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0"/>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AJAX и Promise</a:t>
            </a:r>
            <a:endParaRPr/>
          </a:p>
        </p:txBody>
      </p:sp>
      <p:sp>
        <p:nvSpPr>
          <p:cNvPr id="603" name="Google Shape;603;p90"/>
          <p:cNvSpPr txBox="1"/>
          <p:nvPr/>
        </p:nvSpPr>
        <p:spPr>
          <a:xfrm>
            <a:off x="470850" y="844025"/>
            <a:ext cx="25272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Список задач todos</a:t>
            </a:r>
            <a:endParaRPr b="1" sz="1800">
              <a:solidFill>
                <a:srgbClr val="333333"/>
              </a:solidFill>
              <a:highlight>
                <a:srgbClr val="FFFFFF"/>
              </a:highlight>
            </a:endParaRPr>
          </a:p>
        </p:txBody>
      </p:sp>
      <p:pic>
        <p:nvPicPr>
          <p:cNvPr id="604" name="Google Shape;604;p90"/>
          <p:cNvPicPr preferRelativeResize="0"/>
          <p:nvPr/>
        </p:nvPicPr>
        <p:blipFill>
          <a:blip r:embed="rId3">
            <a:alphaModFix/>
          </a:blip>
          <a:stretch>
            <a:fillRect/>
          </a:stretch>
        </p:blipFill>
        <p:spPr>
          <a:xfrm>
            <a:off x="2047875" y="1665000"/>
            <a:ext cx="5048250" cy="26955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1"/>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AJAX и Promise</a:t>
            </a:r>
            <a:endParaRPr/>
          </a:p>
        </p:txBody>
      </p:sp>
      <p:sp>
        <p:nvSpPr>
          <p:cNvPr id="610" name="Google Shape;610;p91"/>
          <p:cNvSpPr txBox="1"/>
          <p:nvPr/>
        </p:nvSpPr>
        <p:spPr>
          <a:xfrm>
            <a:off x="470850" y="844025"/>
            <a:ext cx="25272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Список задач todos</a:t>
            </a:r>
            <a:endParaRPr b="1" sz="1800">
              <a:solidFill>
                <a:srgbClr val="333333"/>
              </a:solidFill>
              <a:highlight>
                <a:srgbClr val="FFFFFF"/>
              </a:highlight>
            </a:endParaRPr>
          </a:p>
        </p:txBody>
      </p:sp>
      <p:pic>
        <p:nvPicPr>
          <p:cNvPr id="611" name="Google Shape;611;p91"/>
          <p:cNvPicPr preferRelativeResize="0"/>
          <p:nvPr/>
        </p:nvPicPr>
        <p:blipFill>
          <a:blip r:embed="rId3">
            <a:alphaModFix/>
          </a:blip>
          <a:stretch>
            <a:fillRect/>
          </a:stretch>
        </p:blipFill>
        <p:spPr>
          <a:xfrm>
            <a:off x="1028700" y="1486925"/>
            <a:ext cx="7086600" cy="319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Развитие фронтенд-технологий. Шаблонизаторы</a:t>
            </a:r>
            <a:endParaRPr/>
          </a:p>
        </p:txBody>
      </p:sp>
      <p:sp>
        <p:nvSpPr>
          <p:cNvPr id="104" name="Google Shape;104;p20"/>
          <p:cNvSpPr txBox="1"/>
          <p:nvPr/>
        </p:nvSpPr>
        <p:spPr>
          <a:xfrm>
            <a:off x="431600" y="1791325"/>
            <a:ext cx="4284300" cy="30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highlight>
                  <a:schemeClr val="lt1"/>
                </a:highlight>
              </a:rPr>
              <a:t>&lt;h1&gt;&lt;%= @name %&gt; (&lt;%= @code %&gt;)&lt;/h1&gt;</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lang="ru">
                <a:solidFill>
                  <a:schemeClr val="dk1"/>
                </a:solidFill>
                <a:highlight>
                  <a:schemeClr val="lt1"/>
                </a:highlight>
              </a:rPr>
              <a:t>&lt;ul&gt;</a:t>
            </a:r>
            <a:endParaRPr>
              <a:solidFill>
                <a:schemeClr val="dk1"/>
              </a:solidFill>
              <a:highlight>
                <a:schemeClr val="lt1"/>
              </a:highlight>
            </a:endParaRPr>
          </a:p>
          <a:p>
            <a:pPr indent="0" lvl="0" marL="0" rtl="0" algn="l">
              <a:spcBef>
                <a:spcPts val="0"/>
              </a:spcBef>
              <a:spcAft>
                <a:spcPts val="0"/>
              </a:spcAft>
              <a:buNone/>
            </a:pPr>
            <a:r>
              <a:rPr lang="ru">
                <a:solidFill>
                  <a:schemeClr val="dk1"/>
                </a:solidFill>
                <a:highlight>
                  <a:schemeClr val="lt1"/>
                </a:highlight>
              </a:rPr>
              <a:t>    &lt;% @features.each do |f| %&gt;</a:t>
            </a:r>
            <a:endParaRPr>
              <a:solidFill>
                <a:schemeClr val="dk1"/>
              </a:solidFill>
              <a:highlight>
                <a:schemeClr val="lt1"/>
              </a:highlight>
            </a:endParaRPr>
          </a:p>
          <a:p>
            <a:pPr indent="0" lvl="0" marL="0" rtl="0" algn="l">
              <a:spcBef>
                <a:spcPts val="0"/>
              </a:spcBef>
              <a:spcAft>
                <a:spcPts val="0"/>
              </a:spcAft>
              <a:buNone/>
            </a:pPr>
            <a:r>
              <a:rPr lang="ru">
                <a:solidFill>
                  <a:schemeClr val="dk1"/>
                </a:solidFill>
                <a:highlight>
                  <a:schemeClr val="lt1"/>
                </a:highlight>
              </a:rPr>
              <a:t>      &lt;li&gt;&lt;b&gt;&lt;%= f %&gt;&lt;/b&gt;&lt;/li&gt;</a:t>
            </a:r>
            <a:endParaRPr>
              <a:solidFill>
                <a:schemeClr val="dk1"/>
              </a:solidFill>
              <a:highlight>
                <a:schemeClr val="lt1"/>
              </a:highlight>
            </a:endParaRPr>
          </a:p>
          <a:p>
            <a:pPr indent="0" lvl="0" marL="0" rtl="0" algn="l">
              <a:spcBef>
                <a:spcPts val="0"/>
              </a:spcBef>
              <a:spcAft>
                <a:spcPts val="0"/>
              </a:spcAft>
              <a:buNone/>
            </a:pPr>
            <a:r>
              <a:rPr lang="ru">
                <a:solidFill>
                  <a:schemeClr val="dk1"/>
                </a:solidFill>
                <a:highlight>
                  <a:schemeClr val="lt1"/>
                </a:highlight>
              </a:rPr>
              <a:t>    &lt;% end %&gt;</a:t>
            </a:r>
            <a:endParaRPr>
              <a:solidFill>
                <a:schemeClr val="dk1"/>
              </a:solidFill>
              <a:highlight>
                <a:schemeClr val="lt1"/>
              </a:highlight>
            </a:endParaRPr>
          </a:p>
          <a:p>
            <a:pPr indent="0" lvl="0" marL="0" rtl="0" algn="l">
              <a:spcBef>
                <a:spcPts val="0"/>
              </a:spcBef>
              <a:spcAft>
                <a:spcPts val="0"/>
              </a:spcAft>
              <a:buNone/>
            </a:pPr>
            <a:r>
              <a:rPr lang="ru">
                <a:solidFill>
                  <a:schemeClr val="dk1"/>
                </a:solidFill>
                <a:highlight>
                  <a:schemeClr val="lt1"/>
                </a:highlight>
              </a:rPr>
              <a:t>  &lt;/ul&gt;</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lang="ru">
                <a:solidFill>
                  <a:schemeClr val="dk1"/>
                </a:solidFill>
                <a:highlight>
                  <a:schemeClr val="lt1"/>
                </a:highlight>
              </a:rPr>
              <a:t>&lt;p&gt;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ru">
                <a:solidFill>
                  <a:schemeClr val="dk1"/>
                </a:solidFill>
                <a:highlight>
                  <a:schemeClr val="lt1"/>
                </a:highlight>
              </a:rPr>
              <a:t>   &lt;% if @cost &lt; 10 %&gt;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ru">
                <a:solidFill>
                  <a:schemeClr val="dk1"/>
                </a:solidFill>
                <a:highlight>
                  <a:schemeClr val="lt1"/>
                </a:highlight>
              </a:rPr>
              <a:t>      &lt;b&gt;Всего &lt;%= @cost %&gt;!!!&lt;/b&gt;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ru">
                <a:solidFill>
                  <a:schemeClr val="dk1"/>
                </a:solidFill>
                <a:highlight>
                  <a:schemeClr val="lt1"/>
                </a:highlight>
              </a:rPr>
              <a:t>   &lt;% end %&gt;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ru">
                <a:solidFill>
                  <a:schemeClr val="dk1"/>
                </a:solidFill>
                <a:highlight>
                  <a:schemeClr val="lt1"/>
                </a:highlight>
              </a:rPr>
              <a:t>&lt;/p&gt;</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p:txBody>
      </p:sp>
      <p:sp>
        <p:nvSpPr>
          <p:cNvPr id="105" name="Google Shape;105;p20"/>
          <p:cNvSpPr txBox="1"/>
          <p:nvPr/>
        </p:nvSpPr>
        <p:spPr>
          <a:xfrm>
            <a:off x="431600" y="1288525"/>
            <a:ext cx="39597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Шаблонизатор ERB (Ruby)</a:t>
            </a:r>
            <a:endParaRPr b="1" sz="1800">
              <a:solidFill>
                <a:schemeClr val="dk1"/>
              </a:solidFill>
            </a:endParaRPr>
          </a:p>
        </p:txBody>
      </p:sp>
      <p:sp>
        <p:nvSpPr>
          <p:cNvPr id="106" name="Google Shape;106;p20"/>
          <p:cNvSpPr txBox="1"/>
          <p:nvPr/>
        </p:nvSpPr>
        <p:spPr>
          <a:xfrm>
            <a:off x="4688400" y="1791325"/>
            <a:ext cx="3739200" cy="20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&lt;p&gt;Hello&lt;/p&gt; {{{name}}}</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{{#if_else}}</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  &lt;h2&gt; - IF -&lt;/h2&gt;</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{{/if_else}}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{{#listt}}</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    &lt;p&gt;{{name}} | {{email}}&lt;/p&gt;</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{{/listt}}</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{{&gt; footer}}</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07" name="Google Shape;107;p20"/>
          <p:cNvSpPr txBox="1"/>
          <p:nvPr/>
        </p:nvSpPr>
        <p:spPr>
          <a:xfrm>
            <a:off x="4688400" y="1288525"/>
            <a:ext cx="39597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Шаблонизатор Mustache</a:t>
            </a:r>
            <a:endParaRPr b="1" sz="18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2"/>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 порталы</a:t>
            </a:r>
            <a:endParaRPr/>
          </a:p>
        </p:txBody>
      </p:sp>
      <p:sp>
        <p:nvSpPr>
          <p:cNvPr id="617" name="Google Shape;617;p92"/>
          <p:cNvSpPr txBox="1"/>
          <p:nvPr/>
        </p:nvSpPr>
        <p:spPr>
          <a:xfrm>
            <a:off x="799800" y="1403100"/>
            <a:ext cx="7544400" cy="286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a:solidFill>
                  <a:srgbClr val="333333"/>
                </a:solidFill>
                <a:highlight>
                  <a:srgbClr val="FFFFFF"/>
                </a:highlight>
              </a:rPr>
              <a:t>Порталы в React</a:t>
            </a:r>
            <a:r>
              <a:rPr lang="ru">
                <a:solidFill>
                  <a:srgbClr val="333333"/>
                </a:solidFill>
                <a:highlight>
                  <a:srgbClr val="FFFFFF"/>
                </a:highlight>
              </a:rPr>
              <a:t> — это функция, которая позволяет разработчикам отображать компоненты вне текущей иерархии дерева React.</a:t>
            </a:r>
            <a:endParaRPr>
              <a:solidFill>
                <a:srgbClr val="333333"/>
              </a:solidFill>
              <a:highlight>
                <a:srgbClr val="FFFFFF"/>
              </a:highlight>
            </a:endParaRPr>
          </a:p>
          <a:p>
            <a:pPr indent="0" lvl="0" marL="0" rtl="0" algn="l">
              <a:lnSpc>
                <a:spcPct val="115000"/>
              </a:lnSpc>
              <a:spcBef>
                <a:spcPts val="600"/>
              </a:spcBef>
              <a:spcAft>
                <a:spcPts val="0"/>
              </a:spcAft>
              <a:buNone/>
            </a:pPr>
            <a:r>
              <a:rPr lang="ru">
                <a:solidFill>
                  <a:srgbClr val="333333"/>
                </a:solidFill>
                <a:highlight>
                  <a:srgbClr val="FFFFFF"/>
                </a:highlight>
              </a:rPr>
              <a:t>Эта возможность особенно полезна для создания компонентов, которым необходимо вырваться из своего контейнера, таких как модалы, всплывающие подсказки или любой другой элемент пользовательского интерфейса, который требует иного расположения или многоуровневости, чем его родительский компонент.</a:t>
            </a:r>
            <a:endParaRPr>
              <a:solidFill>
                <a:srgbClr val="333333"/>
              </a:solidFill>
              <a:highlight>
                <a:srgbClr val="FFFFFF"/>
              </a:highlight>
            </a:endParaRPr>
          </a:p>
          <a:p>
            <a:pPr indent="0" lvl="0" marL="0" rtl="0" algn="l">
              <a:lnSpc>
                <a:spcPct val="115000"/>
              </a:lnSpc>
              <a:spcBef>
                <a:spcPts val="600"/>
              </a:spcBef>
              <a:spcAft>
                <a:spcPts val="0"/>
              </a:spcAft>
              <a:buNone/>
            </a:pPr>
            <a:r>
              <a:rPr b="1" lang="ru">
                <a:solidFill>
                  <a:srgbClr val="333333"/>
                </a:solidFill>
                <a:highlight>
                  <a:srgbClr val="FFFFFF"/>
                </a:highlight>
              </a:rPr>
              <a:t>Примеры использования порталов:</a:t>
            </a:r>
            <a:endParaRPr b="1">
              <a:solidFill>
                <a:srgbClr val="333333"/>
              </a:solidFill>
              <a:highlight>
                <a:srgbClr val="FFFFFF"/>
              </a:highlight>
            </a:endParaRPr>
          </a:p>
          <a:p>
            <a:pPr indent="0" lvl="0" marL="0" rtl="0" algn="l">
              <a:lnSpc>
                <a:spcPct val="115000"/>
              </a:lnSpc>
              <a:spcBef>
                <a:spcPts val="600"/>
              </a:spcBef>
              <a:spcAft>
                <a:spcPts val="600"/>
              </a:spcAft>
              <a:buNone/>
            </a:pPr>
            <a:r>
              <a:rPr lang="ru">
                <a:solidFill>
                  <a:srgbClr val="333333"/>
                </a:solidFill>
                <a:highlight>
                  <a:srgbClr val="FFFFFF"/>
                </a:highlight>
              </a:rPr>
              <a:t>— диалоги;</a:t>
            </a:r>
            <a:br>
              <a:rPr lang="ru">
                <a:solidFill>
                  <a:srgbClr val="333333"/>
                </a:solidFill>
                <a:highlight>
                  <a:srgbClr val="FFFFFF"/>
                </a:highlight>
              </a:rPr>
            </a:br>
            <a:r>
              <a:rPr lang="ru">
                <a:solidFill>
                  <a:srgbClr val="333333"/>
                </a:solidFill>
                <a:highlight>
                  <a:srgbClr val="FFFFFF"/>
                </a:highlight>
              </a:rPr>
              <a:t>— модальности;</a:t>
            </a:r>
            <a:br>
              <a:rPr lang="ru">
                <a:solidFill>
                  <a:srgbClr val="333333"/>
                </a:solidFill>
                <a:highlight>
                  <a:srgbClr val="FFFFFF"/>
                </a:highlight>
              </a:rPr>
            </a:br>
            <a:r>
              <a:rPr lang="ru">
                <a:solidFill>
                  <a:srgbClr val="333333"/>
                </a:solidFill>
                <a:highlight>
                  <a:srgbClr val="FFFFFF"/>
                </a:highlight>
              </a:rPr>
              <a:t>— всплывающие подсказки.</a:t>
            </a:r>
            <a:endParaRPr>
              <a:solidFill>
                <a:srgbClr val="333333"/>
              </a:solidFill>
              <a:highlight>
                <a:srgbClr val="FFFFFF"/>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3"/>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 порталы</a:t>
            </a:r>
            <a:endParaRPr/>
          </a:p>
        </p:txBody>
      </p:sp>
      <p:pic>
        <p:nvPicPr>
          <p:cNvPr id="623" name="Google Shape;623;p93"/>
          <p:cNvPicPr preferRelativeResize="0"/>
          <p:nvPr/>
        </p:nvPicPr>
        <p:blipFill>
          <a:blip r:embed="rId3">
            <a:alphaModFix/>
          </a:blip>
          <a:stretch>
            <a:fillRect/>
          </a:stretch>
        </p:blipFill>
        <p:spPr>
          <a:xfrm>
            <a:off x="149925" y="954525"/>
            <a:ext cx="4422065" cy="3994675"/>
          </a:xfrm>
          <a:prstGeom prst="rect">
            <a:avLst/>
          </a:prstGeom>
          <a:noFill/>
          <a:ln>
            <a:noFill/>
          </a:ln>
        </p:spPr>
      </p:pic>
      <p:pic>
        <p:nvPicPr>
          <p:cNvPr id="624" name="Google Shape;624;p93"/>
          <p:cNvPicPr preferRelativeResize="0"/>
          <p:nvPr/>
        </p:nvPicPr>
        <p:blipFill>
          <a:blip r:embed="rId4">
            <a:alphaModFix/>
          </a:blip>
          <a:stretch>
            <a:fillRect/>
          </a:stretch>
        </p:blipFill>
        <p:spPr>
          <a:xfrm>
            <a:off x="4629025" y="1386737"/>
            <a:ext cx="4422074" cy="23700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4"/>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React-router</a:t>
            </a:r>
            <a:endParaRPr/>
          </a:p>
        </p:txBody>
      </p:sp>
      <p:pic>
        <p:nvPicPr>
          <p:cNvPr id="630" name="Google Shape;630;p94"/>
          <p:cNvPicPr preferRelativeResize="0"/>
          <p:nvPr/>
        </p:nvPicPr>
        <p:blipFill>
          <a:blip r:embed="rId3">
            <a:alphaModFix/>
          </a:blip>
          <a:stretch>
            <a:fillRect/>
          </a:stretch>
        </p:blipFill>
        <p:spPr>
          <a:xfrm>
            <a:off x="253525" y="1334050"/>
            <a:ext cx="3318475" cy="3107650"/>
          </a:xfrm>
          <a:prstGeom prst="rect">
            <a:avLst/>
          </a:prstGeom>
          <a:noFill/>
          <a:ln>
            <a:noFill/>
          </a:ln>
        </p:spPr>
      </p:pic>
      <p:pic>
        <p:nvPicPr>
          <p:cNvPr id="631" name="Google Shape;631;p94"/>
          <p:cNvPicPr preferRelativeResize="0"/>
          <p:nvPr/>
        </p:nvPicPr>
        <p:blipFill>
          <a:blip r:embed="rId4">
            <a:alphaModFix/>
          </a:blip>
          <a:stretch>
            <a:fillRect/>
          </a:stretch>
        </p:blipFill>
        <p:spPr>
          <a:xfrm>
            <a:off x="5190975" y="1334050"/>
            <a:ext cx="2961100" cy="3597300"/>
          </a:xfrm>
          <a:prstGeom prst="rect">
            <a:avLst/>
          </a:prstGeom>
          <a:noFill/>
          <a:ln>
            <a:noFill/>
          </a:ln>
        </p:spPr>
      </p:pic>
      <p:sp>
        <p:nvSpPr>
          <p:cNvPr id="632" name="Google Shape;632;p94"/>
          <p:cNvSpPr txBox="1"/>
          <p:nvPr/>
        </p:nvSpPr>
        <p:spPr>
          <a:xfrm>
            <a:off x="253525" y="853400"/>
            <a:ext cx="24093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Настройка роутера</a:t>
            </a:r>
            <a:endParaRPr b="1" sz="1800">
              <a:solidFill>
                <a:schemeClr val="dk1"/>
              </a:solidFill>
            </a:endParaRPr>
          </a:p>
        </p:txBody>
      </p:sp>
      <p:sp>
        <p:nvSpPr>
          <p:cNvPr id="633" name="Google Shape;633;p94"/>
          <p:cNvSpPr txBox="1"/>
          <p:nvPr/>
        </p:nvSpPr>
        <p:spPr>
          <a:xfrm>
            <a:off x="5190975" y="681050"/>
            <a:ext cx="24093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Странички</a:t>
            </a:r>
            <a:endParaRPr b="1" sz="18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5"/>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React-router. Outlet</a:t>
            </a:r>
            <a:endParaRPr/>
          </a:p>
        </p:txBody>
      </p:sp>
      <p:pic>
        <p:nvPicPr>
          <p:cNvPr id="639" name="Google Shape;639;p95"/>
          <p:cNvPicPr preferRelativeResize="0"/>
          <p:nvPr/>
        </p:nvPicPr>
        <p:blipFill>
          <a:blip r:embed="rId3">
            <a:alphaModFix/>
          </a:blip>
          <a:stretch>
            <a:fillRect/>
          </a:stretch>
        </p:blipFill>
        <p:spPr>
          <a:xfrm>
            <a:off x="2034975" y="960275"/>
            <a:ext cx="5074043" cy="399467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6"/>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Композиция компонентов</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7"/>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Компоненты более высокого порядка</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8"/>
          <p:cNvSpPr txBox="1"/>
          <p:nvPr>
            <p:ph type="title"/>
          </p:nvPr>
        </p:nvSpPr>
        <p:spPr>
          <a:xfrm>
            <a:off x="311700" y="2164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Функциональные компоненты</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9"/>
          <p:cNvSpPr txBox="1"/>
          <p:nvPr>
            <p:ph type="title"/>
          </p:nvPr>
        </p:nvSpPr>
        <p:spPr>
          <a:xfrm>
            <a:off x="311700" y="445025"/>
            <a:ext cx="85206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Классовые и функциональные компоненты. Резюме</a:t>
            </a:r>
            <a:endParaRPr/>
          </a:p>
        </p:txBody>
      </p:sp>
      <p:sp>
        <p:nvSpPr>
          <p:cNvPr id="660" name="Google Shape;660;p99"/>
          <p:cNvSpPr txBox="1"/>
          <p:nvPr/>
        </p:nvSpPr>
        <p:spPr>
          <a:xfrm>
            <a:off x="463025" y="1072625"/>
            <a:ext cx="8495700" cy="18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Функциональные компоненты</a:t>
            </a:r>
            <a:endParaRPr b="1"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представляют собой функцию, которая возвращает JSX;</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работа с состоянием и жизненным циклом компонента представлена в виде функций - хуков (useState, useEffect);</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как правило используется для описания компонент, не содержащих сложную бизнес-логику.</a:t>
            </a:r>
            <a:endParaRPr sz="1800">
              <a:solidFill>
                <a:schemeClr val="dk1"/>
              </a:solidFill>
            </a:endParaRPr>
          </a:p>
        </p:txBody>
      </p:sp>
      <p:sp>
        <p:nvSpPr>
          <p:cNvPr id="661" name="Google Shape;661;p99"/>
          <p:cNvSpPr txBox="1"/>
          <p:nvPr/>
        </p:nvSpPr>
        <p:spPr>
          <a:xfrm>
            <a:off x="463025" y="2895425"/>
            <a:ext cx="8495700" cy="20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rPr>
              <a:t>Классовые</a:t>
            </a:r>
            <a:r>
              <a:rPr b="1" lang="ru" sz="1800">
                <a:solidFill>
                  <a:schemeClr val="dk1"/>
                </a:solidFill>
              </a:rPr>
              <a:t> компоненты</a:t>
            </a:r>
            <a:endParaRPr b="1"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представляют собой класс-наследник React.Component и переопределяет методы жизненного цикла (render, componentDidMount, componentWillUnmount, shouldComponentUpdate и другие);</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позволяют разбить сложную бизнес-логику приложения на отдельные методы;</a:t>
            </a:r>
            <a:endParaRPr sz="1800">
              <a:solidFill>
                <a:schemeClr val="dk1"/>
              </a:solidFill>
            </a:endParaRPr>
          </a:p>
          <a:p>
            <a:pPr indent="-342900" lvl="0" marL="457200" rtl="0" algn="l">
              <a:spcBef>
                <a:spcPts val="0"/>
              </a:spcBef>
              <a:spcAft>
                <a:spcPts val="0"/>
              </a:spcAft>
              <a:buClr>
                <a:schemeClr val="dk1"/>
              </a:buClr>
              <a:buSzPts val="1800"/>
              <a:buChar char="●"/>
            </a:pPr>
            <a:r>
              <a:rPr lang="ru" sz="1800">
                <a:solidFill>
                  <a:schemeClr val="dk1"/>
                </a:solidFill>
              </a:rPr>
              <a:t>оверкод для маленьких компонент</a:t>
            </a:r>
            <a:endParaRPr sz="18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0"/>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Примеры из презентации</a:t>
            </a:r>
            <a:endParaRPr/>
          </a:p>
        </p:txBody>
      </p:sp>
      <p:sp>
        <p:nvSpPr>
          <p:cNvPr id="667" name="Google Shape;667;p100"/>
          <p:cNvSpPr txBox="1"/>
          <p:nvPr/>
        </p:nvSpPr>
        <p:spPr>
          <a:xfrm>
            <a:off x="167100" y="2220750"/>
            <a:ext cx="88098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rPr>
              <a:t>Репозиторий с примерами: </a:t>
            </a:r>
            <a:r>
              <a:rPr lang="ru" sz="1800" u="sng">
                <a:solidFill>
                  <a:schemeClr val="hlink"/>
                </a:solidFill>
                <a:hlinkClick r:id="rId3"/>
              </a:rPr>
              <a:t>https://github.com/Nodthar1107/React-Get-Started</a:t>
            </a:r>
            <a:r>
              <a:rPr lang="ru" sz="1800">
                <a:solidFill>
                  <a:schemeClr val="dk1"/>
                </a:solidFill>
              </a:rPr>
              <a:t> </a:t>
            </a:r>
            <a:endParaRPr sz="18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1"/>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Что дальше?</a:t>
            </a:r>
            <a:endParaRPr/>
          </a:p>
        </p:txBody>
      </p:sp>
      <p:sp>
        <p:nvSpPr>
          <p:cNvPr id="673" name="Google Shape;673;p101"/>
          <p:cNvSpPr txBox="1"/>
          <p:nvPr/>
        </p:nvSpPr>
        <p:spPr>
          <a:xfrm>
            <a:off x="324150" y="1187900"/>
            <a:ext cx="8495700" cy="3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1800">
                <a:solidFill>
                  <a:schemeClr val="dk1"/>
                </a:solidFill>
              </a:rPr>
              <a:t>Typescript - </a:t>
            </a:r>
            <a:r>
              <a:rPr lang="ru" sz="1800">
                <a:solidFill>
                  <a:schemeClr val="dk1"/>
                </a:solidFill>
              </a:rPr>
              <a:t>транспилируемый в JS язык со статической типизацией</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ru" sz="1800">
                <a:solidFill>
                  <a:schemeClr val="dk1"/>
                </a:solidFill>
              </a:rPr>
              <a:t>Redux - </a:t>
            </a:r>
            <a:r>
              <a:rPr lang="ru" sz="1800">
                <a:solidFill>
                  <a:schemeClr val="dk1"/>
                </a:solidFill>
              </a:rPr>
              <a:t>один из самых популярных state-менеджеров, который позволяет выстраивать flux-архитектуру.</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ru" sz="1800">
                <a:solidFill>
                  <a:schemeClr val="dk1"/>
                </a:solidFill>
              </a:rPr>
              <a:t>mobx - </a:t>
            </a:r>
            <a:r>
              <a:rPr lang="ru" sz="1800">
                <a:solidFill>
                  <a:schemeClr val="dk1"/>
                </a:solidFill>
              </a:rPr>
              <a:t>более легковесный стейт-менеджер с уменьшенным количеством оверкода</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ru" sz="1800">
                <a:solidFill>
                  <a:schemeClr val="dk1"/>
                </a:solidFill>
              </a:rPr>
              <a:t>Next.js - </a:t>
            </a:r>
            <a:r>
              <a:rPr lang="ru" sz="1800">
                <a:solidFill>
                  <a:schemeClr val="dk1"/>
                </a:solidFill>
              </a:rPr>
              <a:t>фреймворк для разработки веб-приложение с технологией SSG (server static generation). Позволяет решить проблемы с SEO-оптимизацией</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ru" sz="1800">
                <a:solidFill>
                  <a:schemeClr val="dk1"/>
                </a:solidFill>
              </a:rPr>
              <a:t>MUI</a:t>
            </a:r>
            <a:r>
              <a:rPr lang="ru" sz="1800">
                <a:solidFill>
                  <a:schemeClr val="dk1"/>
                </a:solidFill>
              </a:rPr>
              <a:t> </a:t>
            </a:r>
            <a:r>
              <a:rPr b="1" lang="ru" sz="1800">
                <a:solidFill>
                  <a:schemeClr val="dk1"/>
                </a:solidFill>
              </a:rPr>
              <a:t>- </a:t>
            </a:r>
            <a:r>
              <a:rPr lang="ru" sz="1800">
                <a:solidFill>
                  <a:schemeClr val="dk1"/>
                </a:solidFill>
              </a:rPr>
              <a:t>библиотека с готовыми React-компонентами</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Развитие фронтенд-технологий. Шаблонизаторы</a:t>
            </a:r>
            <a:endParaRPr/>
          </a:p>
        </p:txBody>
      </p:sp>
      <p:sp>
        <p:nvSpPr>
          <p:cNvPr id="113" name="Google Shape;113;p21"/>
          <p:cNvSpPr txBox="1"/>
          <p:nvPr/>
        </p:nvSpPr>
        <p:spPr>
          <a:xfrm>
            <a:off x="508650" y="1382800"/>
            <a:ext cx="7706400" cy="19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600">
                <a:solidFill>
                  <a:schemeClr val="dk1"/>
                </a:solidFill>
              </a:rPr>
              <a:t>Какие возможности давала технология:</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330200" lvl="0" marL="457200" rtl="0" algn="l">
              <a:spcBef>
                <a:spcPts val="0"/>
              </a:spcBef>
              <a:spcAft>
                <a:spcPts val="0"/>
              </a:spcAft>
              <a:buClr>
                <a:schemeClr val="dk1"/>
              </a:buClr>
              <a:buSzPts val="1600"/>
              <a:buChar char="●"/>
            </a:pPr>
            <a:r>
              <a:rPr lang="ru" sz="1600">
                <a:solidFill>
                  <a:schemeClr val="dk1"/>
                </a:solidFill>
              </a:rPr>
              <a:t>отделение представления от данных;</a:t>
            </a:r>
            <a:endParaRPr sz="1600">
              <a:solidFill>
                <a:schemeClr val="dk1"/>
              </a:solidFill>
            </a:endParaRPr>
          </a:p>
          <a:p>
            <a:pPr indent="-330200" lvl="0" marL="457200" rtl="0" algn="l">
              <a:spcBef>
                <a:spcPts val="0"/>
              </a:spcBef>
              <a:spcAft>
                <a:spcPts val="0"/>
              </a:spcAft>
              <a:buClr>
                <a:schemeClr val="dk1"/>
              </a:buClr>
              <a:buSzPts val="1600"/>
              <a:buChar char="●"/>
            </a:pPr>
            <a:r>
              <a:rPr lang="ru" sz="1600">
                <a:solidFill>
                  <a:schemeClr val="dk1"/>
                </a:solidFill>
              </a:rPr>
              <a:t>разбиение фрагментов разметки на отдельные компоненты;</a:t>
            </a:r>
            <a:endParaRPr sz="1600">
              <a:solidFill>
                <a:schemeClr val="dk1"/>
              </a:solidFill>
            </a:endParaRPr>
          </a:p>
          <a:p>
            <a:pPr indent="-330200" lvl="0" marL="457200" rtl="0" algn="l">
              <a:spcBef>
                <a:spcPts val="0"/>
              </a:spcBef>
              <a:spcAft>
                <a:spcPts val="0"/>
              </a:spcAft>
              <a:buClr>
                <a:schemeClr val="dk1"/>
              </a:buClr>
              <a:buSzPts val="1600"/>
              <a:buChar char="●"/>
            </a:pPr>
            <a:r>
              <a:rPr lang="ru" sz="1600">
                <a:solidFill>
                  <a:schemeClr val="dk1"/>
                </a:solidFill>
              </a:rPr>
              <a:t>переиспользование шаблонов в различных проектах;</a:t>
            </a:r>
            <a:endParaRPr sz="1600">
              <a:solidFill>
                <a:schemeClr val="dk1"/>
              </a:solidFill>
            </a:endParaRPr>
          </a:p>
          <a:p>
            <a:pPr indent="-330200" lvl="0" marL="457200" rtl="0" algn="l">
              <a:spcBef>
                <a:spcPts val="0"/>
              </a:spcBef>
              <a:spcAft>
                <a:spcPts val="0"/>
              </a:spcAft>
              <a:buClr>
                <a:schemeClr val="dk1"/>
              </a:buClr>
              <a:buSzPts val="1600"/>
              <a:buChar char="●"/>
            </a:pPr>
            <a:r>
              <a:rPr lang="ru" sz="1600">
                <a:solidFill>
                  <a:schemeClr val="dk1"/>
                </a:solidFill>
              </a:rPr>
              <a:t>облегчение процесса рефакторинга.</a:t>
            </a:r>
            <a:endParaRPr sz="16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02"/>
          <p:cNvSpPr txBox="1"/>
          <p:nvPr>
            <p:ph type="title"/>
          </p:nvPr>
        </p:nvSpPr>
        <p:spPr>
          <a:xfrm>
            <a:off x="311700" y="445025"/>
            <a:ext cx="8520600" cy="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Справочные материалы и видеокурсы</a:t>
            </a:r>
            <a:endParaRPr/>
          </a:p>
        </p:txBody>
      </p:sp>
      <p:sp>
        <p:nvSpPr>
          <p:cNvPr id="679" name="Google Shape;679;p102"/>
          <p:cNvSpPr txBox="1"/>
          <p:nvPr/>
        </p:nvSpPr>
        <p:spPr>
          <a:xfrm>
            <a:off x="161700" y="1135700"/>
            <a:ext cx="88206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solidFill>
                  <a:schemeClr val="dk1"/>
                </a:solidFill>
              </a:rPr>
              <a:t>Для начинающих:</a:t>
            </a:r>
            <a:endParaRPr b="1">
              <a:solidFill>
                <a:schemeClr val="dk1"/>
              </a:solidFill>
            </a:endParaRPr>
          </a:p>
          <a:p>
            <a:pPr indent="0" lvl="0" marL="0" rtl="0" algn="l">
              <a:spcBef>
                <a:spcPts val="0"/>
              </a:spcBef>
              <a:spcAft>
                <a:spcPts val="0"/>
              </a:spcAft>
              <a:buNone/>
            </a:pPr>
            <a:r>
              <a:rPr lang="ru">
                <a:solidFill>
                  <a:schemeClr val="dk1"/>
                </a:solidFill>
              </a:rPr>
              <a:t>WebDev - </a:t>
            </a:r>
            <a:r>
              <a:rPr lang="ru" u="sng">
                <a:solidFill>
                  <a:schemeClr val="hlink"/>
                </a:solidFill>
                <a:hlinkClick r:id="rId3"/>
              </a:rPr>
              <a:t>https://www.youtube.com/playlist?list=PLNkWIWHIRwME_Gv2vlWAR6TfeSXylYfw4</a:t>
            </a:r>
            <a:r>
              <a:rPr lang="ru">
                <a:solidFill>
                  <a:schemeClr val="dk1"/>
                </a:solidFill>
              </a:rPr>
              <a:t> </a:t>
            </a:r>
            <a:endParaRPr>
              <a:solidFill>
                <a:schemeClr val="dk1"/>
              </a:solidFill>
            </a:endParaRPr>
          </a:p>
          <a:p>
            <a:pPr indent="0" lvl="0" marL="0" rtl="0" algn="l">
              <a:spcBef>
                <a:spcPts val="0"/>
              </a:spcBef>
              <a:spcAft>
                <a:spcPts val="0"/>
              </a:spcAft>
              <a:buNone/>
            </a:pPr>
            <a:r>
              <a:rPr lang="ru">
                <a:solidFill>
                  <a:schemeClr val="dk1"/>
                </a:solidFill>
              </a:rPr>
              <a:t>Школа web-программирования Constcode - </a:t>
            </a:r>
            <a:r>
              <a:rPr lang="ru" u="sng">
                <a:solidFill>
                  <a:schemeClr val="hlink"/>
                </a:solidFill>
                <a:hlinkClick r:id="rId4"/>
              </a:rPr>
              <a:t>https://www.youtube.com/playlist?list=PL9mlH9etz6DyxCwks1tdVzlYhSxrsrjJ4</a:t>
            </a:r>
            <a:endParaRPr>
              <a:solidFill>
                <a:schemeClr val="dk1"/>
              </a:solidFill>
            </a:endParaRPr>
          </a:p>
          <a:p>
            <a:pPr indent="0" lvl="0" marL="0" rtl="0" algn="l">
              <a:spcBef>
                <a:spcPts val="0"/>
              </a:spcBef>
              <a:spcAft>
                <a:spcPts val="0"/>
              </a:spcAft>
              <a:buNone/>
            </a:pPr>
            <a:r>
              <a:rPr lang="ru">
                <a:solidFill>
                  <a:schemeClr val="dk1"/>
                </a:solidFill>
              </a:rPr>
              <a:t>Курс по Typescrip - </a:t>
            </a:r>
            <a:r>
              <a:rPr lang="ru" u="sng">
                <a:solidFill>
                  <a:schemeClr val="hlink"/>
                </a:solidFill>
                <a:hlinkClick r:id="rId5"/>
              </a:rPr>
              <a:t>https://www.youtube.com/playlist?list=PLNkWIWHIRwMEm1FgiLjHqSky27x5rXvQa</a:t>
            </a:r>
            <a:endParaRPr>
              <a:solidFill>
                <a:schemeClr val="dk1"/>
              </a:solidFill>
            </a:endParaRPr>
          </a:p>
          <a:p>
            <a:pPr indent="0" lvl="0" marL="0" rtl="0" algn="l">
              <a:spcBef>
                <a:spcPts val="0"/>
              </a:spcBef>
              <a:spcAft>
                <a:spcPts val="0"/>
              </a:spcAft>
              <a:buNone/>
            </a:pPr>
            <a:r>
              <a:rPr lang="ru">
                <a:solidFill>
                  <a:schemeClr val="dk1"/>
                </a:solidFill>
              </a:rPr>
              <a:t>React + Typescript - </a:t>
            </a:r>
            <a:r>
              <a:rPr lang="ru" u="sng">
                <a:solidFill>
                  <a:schemeClr val="hlink"/>
                </a:solidFill>
                <a:hlinkClick r:id="rId6"/>
              </a:rPr>
              <a:t>https://www.youtube.com/playlist?list=PLNkWIWHIRwMFQBDhZ6HfwO9NL09X3N3Gq</a:t>
            </a:r>
            <a:endParaRPr>
              <a:solidFill>
                <a:schemeClr val="dk1"/>
              </a:solidFill>
            </a:endParaRPr>
          </a:p>
          <a:p>
            <a:pPr indent="0" lvl="0" marL="0" rtl="0" algn="l">
              <a:spcBef>
                <a:spcPts val="0"/>
              </a:spcBef>
              <a:spcAft>
                <a:spcPts val="0"/>
              </a:spcAft>
              <a:buNone/>
            </a:pPr>
            <a:r>
              <a:rPr lang="ru">
                <a:solidFill>
                  <a:schemeClr val="dk1"/>
                </a:solidFill>
              </a:rPr>
              <a:t>React Router - </a:t>
            </a:r>
            <a:r>
              <a:rPr lang="ru" u="sng">
                <a:solidFill>
                  <a:schemeClr val="hlink"/>
                </a:solidFill>
                <a:hlinkClick r:id="rId7"/>
              </a:rPr>
              <a:t>https://www.youtube.com/playlist?list=PLiZoB8JBsdznY1XwBcBhHL9L7S_shPGVE</a:t>
            </a:r>
            <a:r>
              <a:rPr lang="ru">
                <a:solidFill>
                  <a:schemeClr val="dk1"/>
                </a:solidFill>
              </a:rPr>
              <a:t> </a:t>
            </a:r>
            <a:endParaRPr>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ru">
                <a:solidFill>
                  <a:schemeClr val="dk1"/>
                </a:solidFill>
              </a:rPr>
              <a:t>Более продвинутый уровень</a:t>
            </a:r>
            <a:endParaRPr b="1">
              <a:solidFill>
                <a:schemeClr val="dk1"/>
              </a:solidFill>
            </a:endParaRPr>
          </a:p>
          <a:p>
            <a:pPr indent="0" lvl="0" marL="0" rtl="0" algn="l">
              <a:spcBef>
                <a:spcPts val="0"/>
              </a:spcBef>
              <a:spcAft>
                <a:spcPts val="0"/>
              </a:spcAft>
              <a:buNone/>
            </a:pPr>
            <a:r>
              <a:rPr lang="ru">
                <a:solidFill>
                  <a:schemeClr val="dk1"/>
                </a:solidFill>
              </a:rPr>
              <a:t>АйТи Синяк - </a:t>
            </a:r>
            <a:r>
              <a:rPr lang="ru" u="sng">
                <a:solidFill>
                  <a:schemeClr val="hlink"/>
                </a:solidFill>
                <a:hlinkClick r:id="rId8"/>
              </a:rPr>
              <a:t>https://www.youtube.com/@it-sin9k</a:t>
            </a:r>
            <a:endParaRPr>
              <a:solidFill>
                <a:schemeClr val="dk1"/>
              </a:solidFill>
            </a:endParaRPr>
          </a:p>
          <a:p>
            <a:pPr indent="0" lvl="0" marL="0" rtl="0" algn="l">
              <a:spcBef>
                <a:spcPts val="0"/>
              </a:spcBef>
              <a:spcAft>
                <a:spcPts val="0"/>
              </a:spcAft>
              <a:buNone/>
            </a:pPr>
            <a:r>
              <a:rPr lang="ru">
                <a:solidFill>
                  <a:schemeClr val="dk1"/>
                </a:solidFill>
              </a:rPr>
              <a:t>Ulbi TV - </a:t>
            </a:r>
            <a:r>
              <a:rPr lang="ru" u="sng">
                <a:solidFill>
                  <a:schemeClr val="hlink"/>
                </a:solidFill>
                <a:hlinkClick r:id="rId9"/>
              </a:rPr>
              <a:t>https://www.youtube.com/@UlbiTV</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ru">
                <a:solidFill>
                  <a:schemeClr val="dk1"/>
                </a:solidFill>
              </a:rPr>
              <a:t>Документация</a:t>
            </a:r>
            <a:endParaRPr b="1">
              <a:solidFill>
                <a:schemeClr val="dk1"/>
              </a:solidFill>
            </a:endParaRPr>
          </a:p>
          <a:p>
            <a:pPr indent="0" lvl="0" marL="0" rtl="0" algn="l">
              <a:spcBef>
                <a:spcPts val="0"/>
              </a:spcBef>
              <a:spcAft>
                <a:spcPts val="0"/>
              </a:spcAft>
              <a:buNone/>
            </a:pPr>
            <a:r>
              <a:rPr lang="ru">
                <a:solidFill>
                  <a:schemeClr val="dk1"/>
                </a:solidFill>
              </a:rPr>
              <a:t>Документация по React - </a:t>
            </a:r>
            <a:r>
              <a:rPr lang="ru" u="sng">
                <a:solidFill>
                  <a:schemeClr val="hlink"/>
                </a:solidFill>
                <a:hlinkClick r:id="rId10"/>
              </a:rPr>
              <a:t>https://react.dev/learn</a:t>
            </a:r>
            <a:endParaRPr>
              <a:solidFill>
                <a:schemeClr val="dk1"/>
              </a:solidFill>
            </a:endParaRPr>
          </a:p>
          <a:p>
            <a:pPr indent="0" lvl="0" marL="0" rtl="0" algn="l">
              <a:spcBef>
                <a:spcPts val="0"/>
              </a:spcBef>
              <a:spcAft>
                <a:spcPts val="0"/>
              </a:spcAft>
              <a:buNone/>
            </a:pPr>
            <a:r>
              <a:rPr lang="ru">
                <a:solidFill>
                  <a:schemeClr val="dk1"/>
                </a:solidFill>
              </a:rPr>
              <a:t>Документация по Typescript - </a:t>
            </a:r>
            <a:r>
              <a:rPr lang="ru" u="sng">
                <a:solidFill>
                  <a:schemeClr val="accent5"/>
                </a:solidFill>
                <a:hlinkClick r:id="rId11">
                  <a:extLst>
                    <a:ext uri="{A12FA001-AC4F-418D-AE19-62706E023703}">
                      <ahyp:hlinkClr val="tx"/>
                    </a:ext>
                  </a:extLst>
                </a:hlinkClick>
              </a:rPr>
              <a:t>https://www.typescriptlang.org/docs/</a:t>
            </a:r>
            <a:endParaRPr>
              <a:solidFill>
                <a:schemeClr val="dk1"/>
              </a:solidFill>
            </a:endParaRPr>
          </a:p>
          <a:p>
            <a:pPr indent="0" lvl="0" marL="0" rtl="0" algn="l">
              <a:spcBef>
                <a:spcPts val="0"/>
              </a:spcBef>
              <a:spcAft>
                <a:spcPts val="0"/>
              </a:spcAft>
              <a:buNone/>
            </a:pPr>
            <a:r>
              <a:rPr lang="ru">
                <a:solidFill>
                  <a:schemeClr val="dk1"/>
                </a:solidFill>
              </a:rPr>
              <a:t>React-router - </a:t>
            </a:r>
            <a:r>
              <a:rPr lang="ru" u="sng">
                <a:solidFill>
                  <a:schemeClr val="hlink"/>
                </a:solidFill>
                <a:hlinkClick r:id="rId12"/>
              </a:rPr>
              <a:t>https://reactrouter.com/en/main/start/tutorial</a:t>
            </a:r>
            <a:endParaRPr>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D00"/>
        </a:solidFill>
      </p:bgPr>
    </p:bg>
    <p:spTree>
      <p:nvGrpSpPr>
        <p:cNvPr id="683" name="Shape 683"/>
        <p:cNvGrpSpPr/>
        <p:nvPr/>
      </p:nvGrpSpPr>
      <p:grpSpPr>
        <a:xfrm>
          <a:off x="0" y="0"/>
          <a:ext cx="0" cy="0"/>
          <a:chOff x="0" y="0"/>
          <a:chExt cx="0" cy="0"/>
        </a:xfrm>
      </p:grpSpPr>
      <p:sp>
        <p:nvSpPr>
          <p:cNvPr id="684" name="Google Shape;684;p103"/>
          <p:cNvSpPr txBox="1"/>
          <p:nvPr>
            <p:ph type="ctrTitle"/>
          </p:nvPr>
        </p:nvSpPr>
        <p:spPr>
          <a:xfrm>
            <a:off x="311700" y="2162150"/>
            <a:ext cx="8520600" cy="635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sz="2800"/>
              <a:t>Спасибо за внимание!</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